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767" r:id="rId1"/>
  </p:sldMasterIdLst>
  <p:notesMasterIdLst>
    <p:notesMasterId r:id="rId30"/>
  </p:notesMasterIdLst>
  <p:handoutMasterIdLst>
    <p:handoutMasterId r:id="rId31"/>
  </p:handoutMasterIdLst>
  <p:sldIdLst>
    <p:sldId id="256" r:id="rId2"/>
    <p:sldId id="832" r:id="rId3"/>
    <p:sldId id="833" r:id="rId4"/>
    <p:sldId id="835" r:id="rId5"/>
    <p:sldId id="841" r:id="rId6"/>
    <p:sldId id="834" r:id="rId7"/>
    <p:sldId id="836" r:id="rId8"/>
    <p:sldId id="837" r:id="rId9"/>
    <p:sldId id="798" r:id="rId10"/>
    <p:sldId id="839" r:id="rId11"/>
    <p:sldId id="853" r:id="rId12"/>
    <p:sldId id="849" r:id="rId13"/>
    <p:sldId id="850" r:id="rId14"/>
    <p:sldId id="852" r:id="rId15"/>
    <p:sldId id="851" r:id="rId16"/>
    <p:sldId id="816" r:id="rId17"/>
    <p:sldId id="808" r:id="rId18"/>
    <p:sldId id="809" r:id="rId19"/>
    <p:sldId id="840" r:id="rId20"/>
    <p:sldId id="826" r:id="rId21"/>
    <p:sldId id="825" r:id="rId22"/>
    <p:sldId id="842" r:id="rId23"/>
    <p:sldId id="843" r:id="rId24"/>
    <p:sldId id="844" r:id="rId25"/>
    <p:sldId id="845" r:id="rId26"/>
    <p:sldId id="846" r:id="rId27"/>
    <p:sldId id="847" r:id="rId28"/>
    <p:sldId id="848" r:id="rId29"/>
  </p:sldIdLst>
  <p:sldSz cx="9906000" cy="6858000" type="A4"/>
  <p:notesSz cx="6797675" cy="9926638"/>
  <p:embeddedFontLst>
    <p:embeddedFont>
      <p:font typeface="HelveticaNeue LT 65 Medium" panose="020B0604020202020204" pitchFamily="34" charset="0"/>
      <p:regular r:id="rId32"/>
    </p:embeddedFont>
    <p:embeddedFont>
      <p:font typeface="HelveticaNeueLT Std Med" panose="020B0604020202020204" pitchFamily="34" charset="0"/>
      <p:regular r:id="rId33"/>
      <p:italic r:id="rId34"/>
    </p:embeddedFont>
    <p:embeddedFont>
      <p:font typeface="HelveticaNeue LT 45 Light" panose="020B0403020202020204" pitchFamily="3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Arial Narrow" panose="020B0606020202030204" pitchFamily="34" charset="0"/>
      <p:regular r:id="rId37"/>
      <p:bold r:id="rId38"/>
      <p:italic r:id="rId39"/>
      <p:boldItalic r:id="rId40"/>
    </p:embeddedFont>
    <p:embeddedFont>
      <p:font typeface="oregano" panose="020B0604020202020204"/>
      <p:regular r:id="rId41"/>
    </p:embeddedFont>
    <p:embeddedFont>
      <p:font typeface="HelveticaNeueLT Std Lt" panose="020B0403020202020204" pitchFamily="34" charset="0"/>
      <p:regular r:id="rId42"/>
      <p:italic r:id="rId43"/>
    </p:embeddedFont>
    <p:embeddedFont>
      <p:font typeface="Arial Rounded MT Bold" panose="020F0704030504030204" pitchFamily="34" charset="0"/>
      <p:regular r:id="rId44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6600"/>
        </a:solidFill>
        <a:latin typeface="Arial Rounded MT Bold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6600"/>
        </a:solidFill>
        <a:latin typeface="Arial Rounded MT Bold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6600"/>
        </a:solidFill>
        <a:latin typeface="Arial Rounded MT Bold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6600"/>
        </a:solidFill>
        <a:latin typeface="Arial Rounded MT Bold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6600"/>
        </a:solidFill>
        <a:latin typeface="Arial Rounded MT Bold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6600"/>
        </a:solidFill>
        <a:latin typeface="Arial Rounded MT Bold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6600"/>
        </a:solidFill>
        <a:latin typeface="Arial Rounded MT Bold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6600"/>
        </a:solidFill>
        <a:latin typeface="Arial Rounded MT Bold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6600"/>
        </a:solidFill>
        <a:latin typeface="Arial Rounded MT Bold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6742"/>
    <a:srgbClr val="FFCCCC"/>
    <a:srgbClr val="FFFFCC"/>
    <a:srgbClr val="FFFFFF"/>
    <a:srgbClr val="CCECFF"/>
    <a:srgbClr val="76FE96"/>
    <a:srgbClr val="339933"/>
    <a:srgbClr val="CCFF99"/>
    <a:srgbClr val="99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35" autoAdjust="0"/>
    <p:restoredTop sz="94034" autoAdjust="0"/>
  </p:normalViewPr>
  <p:slideViewPr>
    <p:cSldViewPr>
      <p:cViewPr varScale="1">
        <p:scale>
          <a:sx n="80" d="100"/>
          <a:sy n="80" d="100"/>
        </p:scale>
        <p:origin x="222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3" tIns="46548" rIns="93093" bIns="46548" numCol="1" anchor="t" anchorCtr="0" compatLnSpc="1">
            <a:prstTxWarp prst="textNoShape">
              <a:avLst/>
            </a:prstTxWarp>
          </a:bodyPr>
          <a:lstStyle>
            <a:lvl1pPr defTabSz="928162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Digital Design Guidelines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3" tIns="46548" rIns="93093" bIns="46548" numCol="1" anchor="t" anchorCtr="0" compatLnSpc="1">
            <a:prstTxWarp prst="textNoShape">
              <a:avLst/>
            </a:prstTxWarp>
          </a:bodyPr>
          <a:lstStyle>
            <a:lvl1pPr algn="r" defTabSz="928162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395F55E-C92A-4EA4-B1F7-223CE53CCF74}" type="datetime1">
              <a:rPr lang="de-DE"/>
              <a:pPr>
                <a:defRPr/>
              </a:pPr>
              <a:t>09.11.2016</a:t>
            </a:fld>
            <a:endParaRPr lang="de-DE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3" tIns="46548" rIns="93093" bIns="46548" numCol="1" anchor="b" anchorCtr="0" compatLnSpc="1">
            <a:prstTxWarp prst="textNoShape">
              <a:avLst/>
            </a:prstTxWarp>
          </a:bodyPr>
          <a:lstStyle>
            <a:lvl1pPr defTabSz="928162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3" tIns="46548" rIns="93093" bIns="46548" numCol="1" anchor="b" anchorCtr="0" compatLnSpc="1">
            <a:prstTxWarp prst="textNoShape">
              <a:avLst/>
            </a:prstTxWarp>
          </a:bodyPr>
          <a:lstStyle>
            <a:lvl1pPr algn="r" defTabSz="928162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8A0E094-7370-42CC-AD7E-F59376F5FE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97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93144" y="0"/>
            <a:ext cx="2945862" cy="30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3" tIns="46548" rIns="93093" bIns="46548" numCol="1" anchor="t" anchorCtr="0" compatLnSpc="1">
            <a:prstTxWarp prst="textNoShape">
              <a:avLst/>
            </a:prstTxWarp>
          </a:bodyPr>
          <a:lstStyle>
            <a:lvl1pPr defTabSz="928162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Digital Design Guidelines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102" y="0"/>
            <a:ext cx="1559574" cy="30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3" tIns="46548" rIns="93093" bIns="46548" numCol="1" anchor="t" anchorCtr="0" compatLnSpc="1">
            <a:prstTxWarp prst="textNoShape">
              <a:avLst/>
            </a:prstTxWarp>
          </a:bodyPr>
          <a:lstStyle>
            <a:lvl1pPr algn="r" defTabSz="928162"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3AA633C-0C9A-4A53-9257-2DBCFFF9D30D}" type="datetime1">
              <a:rPr lang="de-DE"/>
              <a:pPr>
                <a:defRPr/>
              </a:pPr>
              <a:t>09.11.2016</a:t>
            </a:fld>
            <a:endParaRPr lang="de-DE" sz="1300"/>
          </a:p>
        </p:txBody>
      </p:sp>
      <p:sp>
        <p:nvSpPr>
          <p:cNvPr id="931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4225" y="384175"/>
            <a:ext cx="5757863" cy="3986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144" y="4445200"/>
            <a:ext cx="5776200" cy="506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3" tIns="46548" rIns="93093" bIns="46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253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93144" y="9658725"/>
            <a:ext cx="2945862" cy="26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3" tIns="46548" rIns="93093" bIns="46548" numCol="1" anchor="b" anchorCtr="0" compatLnSpc="1">
            <a:prstTxWarp prst="textNoShape">
              <a:avLst/>
            </a:prstTxWarp>
          </a:bodyPr>
          <a:lstStyle>
            <a:lvl1pPr defTabSz="928162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60579" y="9583278"/>
            <a:ext cx="1637096" cy="3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3" tIns="46548" rIns="93093" bIns="46548" numCol="1" anchor="b" anchorCtr="0" compatLnSpc="1">
            <a:prstTxWarp prst="textNoShape">
              <a:avLst/>
            </a:prstTxWarp>
          </a:bodyPr>
          <a:lstStyle>
            <a:lvl1pPr algn="r" defTabSz="928162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E69C06E-DD3F-4123-B848-3C8BE0E657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98855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16798" indent="-275692"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02766" indent="-220553"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543873" indent="-220553"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1984980" indent="-220553"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426086" indent="-220553" defTabSz="9281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867193" indent="-220553" defTabSz="9281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308299" indent="-220553" defTabSz="9281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749406" indent="-220553" defTabSz="9281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r>
              <a:rPr lang="de-DE" sz="800" dirty="0">
                <a:solidFill>
                  <a:schemeClr val="tx1"/>
                </a:solidFill>
                <a:latin typeface="Times New Roman" pitchFamily="18" charset="0"/>
              </a:rPr>
              <a:t>Digital Design Guidelines</a:t>
            </a:r>
          </a:p>
        </p:txBody>
      </p:sp>
      <p:sp>
        <p:nvSpPr>
          <p:cNvPr id="94211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16798" indent="-275692"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02766" indent="-220553"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543873" indent="-220553"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1984980" indent="-220553"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426086" indent="-220553" defTabSz="9281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867193" indent="-220553" defTabSz="9281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308299" indent="-220553" defTabSz="9281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749406" indent="-220553" defTabSz="9281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fld id="{85713CFF-E7A1-4942-8E88-1946145AFF97}" type="datetime1">
              <a:rPr lang="de-DE" sz="600">
                <a:solidFill>
                  <a:schemeClr val="tx1"/>
                </a:solidFill>
                <a:latin typeface="Times New Roman" pitchFamily="18" charset="0"/>
              </a:rPr>
              <a:pPr/>
              <a:t>09.11.2016</a:t>
            </a:fld>
            <a:endParaRPr lang="de-DE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421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16798" indent="-275692"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02766" indent="-220553"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543873" indent="-220553"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1984980" indent="-220553" defTabSz="928162"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426086" indent="-220553" defTabSz="9281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867193" indent="-220553" defTabSz="9281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308299" indent="-220553" defTabSz="9281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749406" indent="-220553" defTabSz="92816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fld id="{71463836-6693-49D8-A36C-6FC123415214}" type="slidenum">
              <a:rPr lang="de-DE" sz="80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de-DE" sz="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10DB-FFAB-4CD3-9701-E3762E0A97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5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10DB-FFAB-4CD3-9701-E3762E0A97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2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2600" y="2924944"/>
            <a:ext cx="7202488" cy="1008112"/>
          </a:xfrm>
        </p:spPr>
        <p:txBody>
          <a:bodyPr/>
          <a:lstStyle>
            <a:lvl1pPr marL="0" indent="0" algn="ctr">
              <a:defRPr sz="2800" b="0">
                <a:latin typeface="HelveticaNeue LT 65 Medium" panose="020B0604020202020204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186370" name="Picture 2" descr="K:\cadek\Windata\Logos\Oregano\keyvisuals\kv_syn1588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68" y="836712"/>
            <a:ext cx="254426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1" name="Picture 3" descr="K:\cadek\Windata\Logos\Oregano\oregano_logo_2013untertite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8" b="26033"/>
          <a:stretch/>
        </p:blipFill>
        <p:spPr bwMode="auto">
          <a:xfrm>
            <a:off x="2971551" y="5063101"/>
            <a:ext cx="3962899" cy="146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97003" y="4149725"/>
            <a:ext cx="2711995" cy="647427"/>
          </a:xfrm>
        </p:spPr>
        <p:txBody>
          <a:bodyPr/>
          <a:lstStyle>
            <a:lvl1pPr algn="ctr">
              <a:defRPr sz="1600" b="0" baseline="0"/>
            </a:lvl1pPr>
          </a:lstStyle>
          <a:p>
            <a:pPr lvl="0"/>
            <a:r>
              <a:rPr lang="de-DE" dirty="0"/>
              <a:t>Vorname Nachname</a:t>
            </a:r>
          </a:p>
          <a:p>
            <a:pPr lvl="0"/>
            <a:r>
              <a:rPr lang="de-DE" dirty="0"/>
              <a:t>Nachname@oregano.at</a:t>
            </a:r>
          </a:p>
        </p:txBody>
      </p:sp>
    </p:spTree>
    <p:extLst>
      <p:ext uri="{BB962C8B-B14F-4D97-AF65-F5344CB8AC3E}">
        <p14:creationId xmlns:p14="http://schemas.microsoft.com/office/powerpoint/2010/main" val="1916442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6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36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4238625" y="6486525"/>
            <a:ext cx="14747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fld id="{0B7CB25F-967C-4057-A458-FFE61A8E02C8}" type="slidenum">
              <a:rPr lang="en-US" sz="800">
                <a:solidFill>
                  <a:schemeClr val="tx1"/>
                </a:solidFill>
                <a:latin typeface="Arial Narrow" pitchFamily="34" charset="0"/>
              </a:rPr>
              <a:pPr algn="ctr">
                <a:spcBef>
                  <a:spcPct val="50000"/>
                </a:spcBef>
                <a:defRPr/>
              </a:pPr>
              <a:t>‹Nr.›</a:t>
            </a:fld>
            <a:endParaRPr lang="en-US" sz="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472" y="260896"/>
            <a:ext cx="7560840" cy="431800"/>
          </a:xfrm>
        </p:spPr>
        <p:txBody>
          <a:bodyPr/>
          <a:lstStyle>
            <a:lvl1pPr>
              <a:defRPr sz="2400" b="0" baseline="0">
                <a:solidFill>
                  <a:schemeClr val="tx1"/>
                </a:solidFill>
                <a:latin typeface="HelveticaNeue LT 65 Medium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480" y="1196752"/>
            <a:ext cx="9289032" cy="4824536"/>
          </a:xfrm>
        </p:spPr>
        <p:txBody>
          <a:bodyPr/>
          <a:lstStyle>
            <a:lvl1pPr>
              <a:buClr>
                <a:srgbClr val="25A749"/>
              </a:buClr>
              <a:buFont typeface="oregano" pitchFamily="2" charset="0"/>
              <a:buChar char="e"/>
              <a:defRPr baseline="0">
                <a:solidFill>
                  <a:schemeClr val="tx1"/>
                </a:solidFill>
              </a:defRPr>
            </a:lvl1pPr>
            <a:lvl2pPr>
              <a:buClr>
                <a:srgbClr val="25A749"/>
              </a:buClr>
              <a:buFont typeface="oregano" pitchFamily="2" charset="0"/>
              <a:buChar char="a"/>
              <a:defRPr baseline="0">
                <a:solidFill>
                  <a:schemeClr val="tx1"/>
                </a:solidFill>
              </a:defRPr>
            </a:lvl2pPr>
            <a:lvl3pPr>
              <a:buClr>
                <a:srgbClr val="25A749"/>
              </a:buClr>
              <a:buFont typeface="oregano" pitchFamily="2" charset="0"/>
              <a:buChar char="r"/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oliennummernplatzhalter 3"/>
          <p:cNvSpPr txBox="1">
            <a:spLocks/>
          </p:cNvSpPr>
          <p:nvPr userDrawn="1"/>
        </p:nvSpPr>
        <p:spPr bwMode="auto">
          <a:xfrm>
            <a:off x="4238625" y="6486525"/>
            <a:ext cx="14747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fld id="{0B7CB25F-967C-4057-A458-FFE61A8E02C8}" type="slidenum">
              <a:rPr lang="en-US" sz="800">
                <a:latin typeface="Arial Narrow" pitchFamily="34" charset="0"/>
              </a:rPr>
              <a:pPr algn="ctr">
                <a:spcBef>
                  <a:spcPct val="50000"/>
                </a:spcBef>
                <a:defRPr/>
              </a:pPr>
              <a:t>‹Nr.›</a:t>
            </a:fld>
            <a:endParaRPr lang="en-US" sz="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28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472" y="260896"/>
            <a:ext cx="6840537" cy="431800"/>
          </a:xfrm>
        </p:spPr>
        <p:txBody>
          <a:bodyPr/>
          <a:lstStyle>
            <a:lvl1pPr>
              <a:defRPr sz="2400" b="0">
                <a:latin typeface="HelveticaNeue LT 65 Medium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72480" y="1196752"/>
            <a:ext cx="4424363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0" y="1196752"/>
            <a:ext cx="442436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32275" y="6512768"/>
            <a:ext cx="1474788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4EE12-206F-4237-BCFE-1F214AD6FFA7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619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38625" y="6525344"/>
            <a:ext cx="1474788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1A789-232A-412C-B523-D2325B1ED800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49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472" y="260896"/>
            <a:ext cx="6840537" cy="4318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344488" y="1196752"/>
            <a:ext cx="9145587" cy="4896073"/>
          </a:xfrm>
        </p:spPr>
        <p:txBody>
          <a:bodyPr/>
          <a:lstStyle/>
          <a:p>
            <a:pPr lvl="0"/>
            <a:r>
              <a:rPr lang="de-DE" noProof="0"/>
              <a:t>Diagramm durch Klicken auf Symbol hinzufügen</a:t>
            </a:r>
            <a:endParaRPr lang="de-AT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38625" y="6525344"/>
            <a:ext cx="1474788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05423-3985-4E11-AB8A-9F947FDC0947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1794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2600" y="2924944"/>
            <a:ext cx="7202488" cy="1008112"/>
          </a:xfrm>
        </p:spPr>
        <p:txBody>
          <a:bodyPr/>
          <a:lstStyle>
            <a:lvl1pPr marL="0" indent="0" algn="ctr">
              <a:defRPr sz="2800" b="0">
                <a:latin typeface="HelveticaNeue LT 65 Medium" panose="020B0604020202020204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186370" name="Picture 2" descr="K:\cadek\Windata\Logos\Oregano\keyvisuals\kv_syn1588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13" y="836712"/>
            <a:ext cx="254426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1" name="Picture 3" descr="K:\cadek\Windata\Logos\Oregano\oregano_logo_2013untertite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8" b="26033"/>
          <a:stretch/>
        </p:blipFill>
        <p:spPr bwMode="auto">
          <a:xfrm>
            <a:off x="2971551" y="5063101"/>
            <a:ext cx="3962899" cy="146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46" name="Picture 2" descr="\\oregano.local\oregano\USRFLD\tmueller\Eigene Dateien\My Pictures\logo\vo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821580"/>
            <a:ext cx="254398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47" name="Picture 3" descr="\\oregano.local\oregano\USRFLD\tmueller\Eigene Dateien\My Pictures\logo\de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821580"/>
            <a:ext cx="254397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554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6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36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2600" y="3789040"/>
            <a:ext cx="7202488" cy="1452562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, um Master-</a:t>
            </a:r>
            <a:r>
              <a:rPr lang="en-US" dirty="0" err="1"/>
              <a:t>Untertitelformat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r>
              <a:rPr lang="en-US" dirty="0"/>
              <a:t>.</a:t>
            </a:r>
          </a:p>
        </p:txBody>
      </p:sp>
      <p:pic>
        <p:nvPicPr>
          <p:cNvPr id="186370" name="Picture 2" descr="K:\cadek\Windata\Logos\Oregano\keyvisuals\kv_syn1588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87" y="5589240"/>
            <a:ext cx="1746133" cy="12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1" name="Picture 3" descr="K:\cadek\Windata\Logos\Oregano\oregano_logo_2013unterti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188640"/>
            <a:ext cx="4608512" cy="32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42301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0472" y="260896"/>
            <a:ext cx="727280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, um Master-</a:t>
            </a:r>
            <a:r>
              <a:rPr lang="en-US" dirty="0" err="1"/>
              <a:t>Titelformat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r>
              <a:rPr lang="en-US" dirty="0"/>
              <a:t>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196752"/>
            <a:ext cx="921702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, um Master-</a:t>
            </a:r>
            <a:r>
              <a:rPr lang="en-US" dirty="0" err="1"/>
              <a:t>Textformat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5826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32275" y="6440488"/>
            <a:ext cx="14747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8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971D239D-90B0-48E7-AEF6-3404F686F12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8" name="Picture 2" descr="K:\cadek\Windata\Logos\Oregano\keyvisuals\kv_syn1588_logo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8226" r="10677"/>
          <a:stretch/>
        </p:blipFill>
        <p:spPr bwMode="auto">
          <a:xfrm>
            <a:off x="8526379" y="64168"/>
            <a:ext cx="1227221" cy="10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200472" y="811312"/>
            <a:ext cx="8823947" cy="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20000">
                  <a:srgbClr val="25A749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3" descr="K:\cadek\Windata\Logos\Oregano\oregano_logo_2013untertitelsmall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53" y="6257198"/>
            <a:ext cx="1638133" cy="5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:\cadek\Windata\Logos\Oregano\keyvisuals\kv_syn1588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72" y="11766"/>
            <a:ext cx="1471228" cy="104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 userDrawn="1"/>
        </p:nvCxnSpPr>
        <p:spPr bwMode="auto">
          <a:xfrm>
            <a:off x="200472" y="811312"/>
            <a:ext cx="8823947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20000">
                  <a:srgbClr val="006742">
                    <a:lumMod val="10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transition spd="med"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 b="0">
          <a:solidFill>
            <a:schemeClr val="tx1"/>
          </a:solidFill>
          <a:latin typeface="HelveticaNeue LT 65 Medium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rgbClr val="0066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rgbClr val="0066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rgbClr val="0066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rgbClr val="0066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rgbClr val="0066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rgbClr val="0066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rgbClr val="0066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200" b="1">
          <a:solidFill>
            <a:srgbClr val="006600"/>
          </a:solidFill>
          <a:latin typeface="Arial" charset="0"/>
        </a:defRPr>
      </a:lvl9pPr>
    </p:titleStyle>
    <p:bodyStyle>
      <a:lvl1pPr marL="382588" indent="-382588" algn="l" rtl="0" eaLnBrk="1" fontAlgn="base" hangingPunct="1">
        <a:spcBef>
          <a:spcPct val="0"/>
        </a:spcBef>
        <a:spcAft>
          <a:spcPct val="20000"/>
        </a:spcAft>
        <a:buClr>
          <a:srgbClr val="006600"/>
        </a:buClr>
        <a:buFont typeface="oregano" pitchFamily="2" charset="0"/>
        <a:defRPr kumimoji="1" sz="2000" b="1">
          <a:solidFill>
            <a:schemeClr val="tx1"/>
          </a:solidFill>
          <a:latin typeface="HelveticaNeueLT Std Lt" pitchFamily="34" charset="0"/>
          <a:ea typeface="+mn-ea"/>
          <a:cs typeface="+mn-cs"/>
        </a:defRPr>
      </a:lvl1pPr>
      <a:lvl2pPr marL="952500" indent="-379413" algn="l" rtl="0" eaLnBrk="1" fontAlgn="base" hangingPunct="1">
        <a:spcBef>
          <a:spcPct val="0"/>
        </a:spcBef>
        <a:spcAft>
          <a:spcPct val="20000"/>
        </a:spcAft>
        <a:buClr>
          <a:srgbClr val="006600"/>
        </a:buClr>
        <a:buFont typeface="oregano" pitchFamily="2" charset="0"/>
        <a:defRPr kumimoji="1" sz="2000">
          <a:solidFill>
            <a:schemeClr val="tx1"/>
          </a:solidFill>
          <a:latin typeface="HelveticaNeueLT Std Lt" pitchFamily="34" charset="0"/>
        </a:defRPr>
      </a:lvl2pPr>
      <a:lvl3pPr marL="1522413" indent="-379413" algn="l" rtl="0" eaLnBrk="1" fontAlgn="base" hangingPunct="1">
        <a:spcBef>
          <a:spcPct val="0"/>
        </a:spcBef>
        <a:spcAft>
          <a:spcPct val="20000"/>
        </a:spcAft>
        <a:buClr>
          <a:srgbClr val="006600"/>
        </a:buClr>
        <a:buFont typeface="oregano" pitchFamily="2" charset="0"/>
        <a:defRPr kumimoji="1">
          <a:solidFill>
            <a:schemeClr val="tx1"/>
          </a:solidFill>
          <a:latin typeface="HelveticaNeueLT Std Lt" pitchFamily="34" charset="0"/>
        </a:defRPr>
      </a:lvl3pPr>
      <a:lvl4pPr marL="2087563" indent="-374650" algn="l" rtl="0" eaLnBrk="1" fontAlgn="base" hangingPunct="1">
        <a:spcBef>
          <a:spcPct val="0"/>
        </a:spcBef>
        <a:spcAft>
          <a:spcPct val="20000"/>
        </a:spcAft>
        <a:buClr>
          <a:srgbClr val="006600"/>
        </a:buClr>
        <a:buSzPct val="150000"/>
        <a:buFont typeface="oregano" pitchFamily="2" charset="0"/>
        <a:defRPr kumimoji="1">
          <a:solidFill>
            <a:schemeClr val="tx1"/>
          </a:solidFill>
          <a:latin typeface="HelveticaNeueLT Std Lt" pitchFamily="34" charset="0"/>
        </a:defRPr>
      </a:lvl4pPr>
      <a:lvl5pPr marL="2670175" indent="-392113" algn="l" rtl="0" eaLnBrk="1" fontAlgn="base" hangingPunct="1">
        <a:spcBef>
          <a:spcPct val="0"/>
        </a:spcBef>
        <a:spcAft>
          <a:spcPct val="20000"/>
        </a:spcAft>
        <a:buClr>
          <a:srgbClr val="006600"/>
        </a:buClr>
        <a:buFont typeface="oregano" pitchFamily="2" charset="0"/>
        <a:defRPr kumimoji="1">
          <a:solidFill>
            <a:schemeClr val="tx1"/>
          </a:solidFill>
          <a:latin typeface="HelveticaNeueLT Std Lt" pitchFamily="34" charset="0"/>
        </a:defRPr>
      </a:lvl5pPr>
      <a:lvl6pPr marL="3127375" indent="-392113" algn="l" rtl="0" eaLnBrk="1" fontAlgn="base" hangingPunct="1">
        <a:spcBef>
          <a:spcPct val="0"/>
        </a:spcBef>
        <a:spcAft>
          <a:spcPct val="20000"/>
        </a:spcAft>
        <a:buClr>
          <a:srgbClr val="006600"/>
        </a:buClr>
        <a:buFont typeface="oregano" pitchFamily="2" charset="0"/>
        <a:defRPr kumimoji="1">
          <a:solidFill>
            <a:srgbClr val="006600"/>
          </a:solidFill>
          <a:latin typeface="+mn-lt"/>
        </a:defRPr>
      </a:lvl6pPr>
      <a:lvl7pPr marL="3584575" indent="-392113" algn="l" rtl="0" eaLnBrk="1" fontAlgn="base" hangingPunct="1">
        <a:spcBef>
          <a:spcPct val="0"/>
        </a:spcBef>
        <a:spcAft>
          <a:spcPct val="20000"/>
        </a:spcAft>
        <a:buClr>
          <a:srgbClr val="006600"/>
        </a:buClr>
        <a:buFont typeface="oregano" pitchFamily="2" charset="0"/>
        <a:defRPr kumimoji="1">
          <a:solidFill>
            <a:srgbClr val="006600"/>
          </a:solidFill>
          <a:latin typeface="+mn-lt"/>
        </a:defRPr>
      </a:lvl7pPr>
      <a:lvl8pPr marL="4041775" indent="-392113" algn="l" rtl="0" eaLnBrk="1" fontAlgn="base" hangingPunct="1">
        <a:spcBef>
          <a:spcPct val="0"/>
        </a:spcBef>
        <a:spcAft>
          <a:spcPct val="20000"/>
        </a:spcAft>
        <a:buClr>
          <a:srgbClr val="006600"/>
        </a:buClr>
        <a:buFont typeface="oregano" pitchFamily="2" charset="0"/>
        <a:defRPr kumimoji="1">
          <a:solidFill>
            <a:srgbClr val="006600"/>
          </a:solidFill>
          <a:latin typeface="+mn-lt"/>
        </a:defRPr>
      </a:lvl8pPr>
      <a:lvl9pPr marL="4498975" indent="-392113" algn="l" rtl="0" eaLnBrk="1" fontAlgn="base" hangingPunct="1">
        <a:spcBef>
          <a:spcPct val="0"/>
        </a:spcBef>
        <a:spcAft>
          <a:spcPct val="20000"/>
        </a:spcAft>
        <a:buClr>
          <a:srgbClr val="006600"/>
        </a:buClr>
        <a:buFont typeface="oregano" pitchFamily="2" charset="0"/>
        <a:defRPr kumimoji="1">
          <a:solidFill>
            <a:srgbClr val="0066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0512" y="3356992"/>
            <a:ext cx="8799388" cy="2880320"/>
          </a:xfrm>
        </p:spPr>
        <p:txBody>
          <a:bodyPr/>
          <a:lstStyle/>
          <a:p>
            <a:pPr>
              <a:defRPr/>
            </a:pPr>
            <a:r>
              <a:rPr lang="en-GB" sz="3200" b="0" dirty="0">
                <a:latin typeface="HelveticaNeueLT Std Med" pitchFamily="34" charset="0"/>
              </a:rPr>
              <a:t>PTP – A Simple yet Powerful Way to Synchronize Ethernet-Based Cameras</a:t>
            </a:r>
            <a:br>
              <a:rPr lang="en-US" sz="2800" b="0" dirty="0"/>
            </a:br>
            <a:endParaRPr lang="en-US" sz="2400" dirty="0"/>
          </a:p>
          <a:p>
            <a:pPr algn="l">
              <a:tabLst>
                <a:tab pos="8251825" algn="r"/>
              </a:tabLst>
              <a:defRPr/>
            </a:pPr>
            <a:r>
              <a:rPr lang="en-US" dirty="0"/>
              <a:t>Nikolaus Kerö, Oregano Systems	</a:t>
            </a:r>
            <a:br>
              <a:rPr lang="en-US" dirty="0"/>
            </a:br>
            <a:r>
              <a:rPr lang="en-US" dirty="0"/>
              <a:t>Erich Maurer, Oregano Systems	</a:t>
            </a:r>
            <a:br>
              <a:rPr lang="en-US" dirty="0"/>
            </a:br>
            <a:r>
              <a:rPr lang="en-US" dirty="0"/>
              <a:t>Tobias Müller, Oregano Systems		</a:t>
            </a:r>
          </a:p>
          <a:p>
            <a:pPr algn="l">
              <a:defRPr/>
            </a:pPr>
            <a:endParaRPr lang="en-US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92150"/>
            <a:ext cx="9359900" cy="2016125"/>
          </a:xfrm>
        </p:spPr>
        <p:txBody>
          <a:bodyPr/>
          <a:lstStyle/>
          <a:p>
            <a:br>
              <a:rPr lang="en-US" sz="4400" dirty="0"/>
            </a:br>
            <a:br>
              <a:rPr lang="en-US" sz="2800" b="1" dirty="0"/>
            </a:br>
            <a:endParaRPr lang="en-US" sz="3100" b="1" baseline="3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Filtered Offset viewed from the Slave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7"/>
            <a:ext cx="9812508" cy="45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336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Requirements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 camera image analysis</a:t>
            </a:r>
          </a:p>
          <a:p>
            <a:pPr lvl="1"/>
            <a:r>
              <a:rPr lang="en-US" dirty="0"/>
              <a:t>Time Labels for every frame</a:t>
            </a:r>
          </a:p>
          <a:p>
            <a:pPr lvl="1"/>
            <a:r>
              <a:rPr lang="en-US" dirty="0"/>
              <a:t>Precise point in time for drawing time stamps</a:t>
            </a:r>
          </a:p>
          <a:p>
            <a:endParaRPr lang="en-US" dirty="0"/>
          </a:p>
          <a:p>
            <a:r>
              <a:rPr lang="en-US" dirty="0"/>
              <a:t>Highly synchronized frame capturing</a:t>
            </a:r>
          </a:p>
          <a:p>
            <a:pPr lvl="1"/>
            <a:r>
              <a:rPr lang="en-US" dirty="0"/>
              <a:t>Generation of arbitrary frequencies</a:t>
            </a:r>
          </a:p>
          <a:p>
            <a:pPr lvl="1"/>
            <a:r>
              <a:rPr lang="en-US" dirty="0"/>
              <a:t>Extremely high resolution</a:t>
            </a:r>
          </a:p>
          <a:p>
            <a:pPr lvl="1"/>
            <a:r>
              <a:rPr lang="en-US" dirty="0"/>
              <a:t>User definable phase offset</a:t>
            </a:r>
          </a:p>
          <a:p>
            <a:endParaRPr lang="en-US" dirty="0"/>
          </a:p>
          <a:p>
            <a:r>
              <a:rPr lang="en-US" dirty="0"/>
              <a:t>External synchronization</a:t>
            </a:r>
          </a:p>
          <a:p>
            <a:pPr lvl="1"/>
            <a:r>
              <a:rPr lang="en-US" dirty="0"/>
              <a:t>V-Sync signal from master camera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1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 Clock Architecture Digital PLL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8" y="1052736"/>
            <a:ext cx="7963769" cy="49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1793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High Resolution Frequency Generation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653347"/>
            <a:ext cx="8064896" cy="377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0366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Generate Phase Locked Arbitrary Signals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88129"/>
              </p:ext>
            </p:extLst>
          </p:nvPr>
        </p:nvGraphicFramePr>
        <p:xfrm>
          <a:off x="488503" y="1124746"/>
          <a:ext cx="8712968" cy="5040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6172">
                  <a:extLst>
                    <a:ext uri="{9D8B030D-6E8A-4147-A177-3AD203B41FA5}">
                      <a16:colId xmlns:a16="http://schemas.microsoft.com/office/drawing/2014/main" val="1811827024"/>
                    </a:ext>
                  </a:extLst>
                </a:gridCol>
                <a:gridCol w="1708910">
                  <a:extLst>
                    <a:ext uri="{9D8B030D-6E8A-4147-A177-3AD203B41FA5}">
                      <a16:colId xmlns:a16="http://schemas.microsoft.com/office/drawing/2014/main" val="2496477498"/>
                    </a:ext>
                  </a:extLst>
                </a:gridCol>
                <a:gridCol w="1639296">
                  <a:extLst>
                    <a:ext uri="{9D8B030D-6E8A-4147-A177-3AD203B41FA5}">
                      <a16:colId xmlns:a16="http://schemas.microsoft.com/office/drawing/2014/main" val="85950481"/>
                    </a:ext>
                  </a:extLst>
                </a:gridCol>
                <a:gridCol w="1744839">
                  <a:extLst>
                    <a:ext uri="{9D8B030D-6E8A-4147-A177-3AD203B41FA5}">
                      <a16:colId xmlns:a16="http://schemas.microsoft.com/office/drawing/2014/main" val="887885949"/>
                    </a:ext>
                  </a:extLst>
                </a:gridCol>
                <a:gridCol w="1533751">
                  <a:extLst>
                    <a:ext uri="{9D8B030D-6E8A-4147-A177-3AD203B41FA5}">
                      <a16:colId xmlns:a16="http://schemas.microsoft.com/office/drawing/2014/main" val="4005992270"/>
                    </a:ext>
                  </a:extLst>
                </a:gridCol>
              </a:tblGrid>
              <a:tr h="5600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 err="1">
                          <a:effectLst/>
                        </a:rPr>
                        <a:t>Period</a:t>
                      </a:r>
                      <a:r>
                        <a:rPr lang="de-AT" sz="2400" dirty="0">
                          <a:effectLst/>
                        </a:rPr>
                        <a:t> [kHz]</a:t>
                      </a:r>
                      <a:endParaRPr lang="de-DE" sz="24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15</a:t>
                      </a:r>
                      <a:endParaRPr lang="de-DE" sz="24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30</a:t>
                      </a:r>
                      <a:endParaRPr lang="de-DE" sz="240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70</a:t>
                      </a:r>
                      <a:endParaRPr lang="de-DE" sz="240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97879513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Resolution=2e-16ns</a:t>
                      </a:r>
                      <a:endParaRPr lang="de-DE" sz="24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 </a:t>
                      </a:r>
                      <a:endParaRPr lang="de-DE" sz="240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53378923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</a:rPr>
                        <a:t>1 </a:t>
                      </a:r>
                      <a:r>
                        <a:rPr lang="de-AT" sz="1800" dirty="0" err="1">
                          <a:effectLst/>
                        </a:rPr>
                        <a:t>ns</a:t>
                      </a:r>
                      <a:r>
                        <a:rPr lang="de-AT" sz="1800" dirty="0">
                          <a:effectLst/>
                        </a:rPr>
                        <a:t> Error after</a:t>
                      </a:r>
                      <a:endParaRPr lang="de-DE" sz="18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4.4</a:t>
                      </a:r>
                      <a:endParaRPr lang="de-DE" sz="24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2.2</a:t>
                      </a:r>
                      <a:endParaRPr lang="de-DE" sz="24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0.9</a:t>
                      </a:r>
                      <a:endParaRPr lang="de-DE" sz="240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Seconds</a:t>
                      </a:r>
                      <a:endParaRPr lang="de-DE" sz="240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13672157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endParaRPr lang="de-DE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66526163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Resolution=2e-32ns</a:t>
                      </a:r>
                      <a:endParaRPr lang="de-DE" sz="24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 </a:t>
                      </a:r>
                      <a:endParaRPr lang="de-DE" sz="240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5707959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</a:rPr>
                        <a:t>1 </a:t>
                      </a:r>
                      <a:r>
                        <a:rPr lang="de-AT" sz="1800" dirty="0" err="1">
                          <a:effectLst/>
                        </a:rPr>
                        <a:t>ns</a:t>
                      </a:r>
                      <a:r>
                        <a:rPr lang="de-AT" sz="1800" dirty="0">
                          <a:effectLst/>
                        </a:rPr>
                        <a:t> Error after</a:t>
                      </a:r>
                      <a:endParaRPr lang="de-DE" sz="18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79.5</a:t>
                      </a:r>
                      <a:endParaRPr lang="de-DE" sz="24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39.8</a:t>
                      </a:r>
                      <a:endParaRPr lang="de-DE" sz="24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17.0</a:t>
                      </a:r>
                      <a:endParaRPr lang="de-DE" sz="24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Hours</a:t>
                      </a:r>
                      <a:endParaRPr lang="de-DE" sz="240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55181893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endParaRPr lang="de-DE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65543913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Resolution=2e-48ns</a:t>
                      </a:r>
                      <a:endParaRPr lang="de-DE" sz="24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>
                          <a:effectLst/>
                        </a:rPr>
                        <a:t> </a:t>
                      </a:r>
                      <a:endParaRPr lang="de-DE" sz="240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14391448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</a:rPr>
                        <a:t>1 </a:t>
                      </a:r>
                      <a:r>
                        <a:rPr lang="de-AT" sz="1800" dirty="0" err="1">
                          <a:effectLst/>
                        </a:rPr>
                        <a:t>ns</a:t>
                      </a:r>
                      <a:r>
                        <a:rPr lang="de-AT" sz="1800" dirty="0">
                          <a:effectLst/>
                        </a:rPr>
                        <a:t> Error after</a:t>
                      </a:r>
                      <a:endParaRPr lang="de-DE" sz="18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610</a:t>
                      </a:r>
                      <a:endParaRPr lang="de-DE" sz="24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305</a:t>
                      </a:r>
                      <a:endParaRPr lang="de-DE" sz="24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>
                          <a:effectLst/>
                        </a:rPr>
                        <a:t>131</a:t>
                      </a:r>
                      <a:endParaRPr lang="de-DE" sz="24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AT" sz="2400" dirty="0" err="1">
                          <a:effectLst/>
                        </a:rPr>
                        <a:t>Years</a:t>
                      </a:r>
                      <a:endParaRPr lang="de-DE" sz="2400" dirty="0">
                        <a:effectLst/>
                        <a:latin typeface="HelveticaNeue LT 45 Light" panose="020B04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0946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6043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Generate Phase Locked Arbitrary Signals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412776"/>
            <a:ext cx="938130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0731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PTP is perfectly suited for synchronizing multiple cameras</a:t>
            </a:r>
          </a:p>
          <a:p>
            <a:pPr lvl="1"/>
            <a:r>
              <a:rPr lang="en-US" dirty="0"/>
              <a:t>Robust</a:t>
            </a:r>
          </a:p>
          <a:p>
            <a:pPr lvl="1"/>
            <a:r>
              <a:rPr lang="en-US" dirty="0"/>
              <a:t>minimal configuration</a:t>
            </a:r>
          </a:p>
          <a:p>
            <a:pPr lvl="1"/>
            <a:r>
              <a:rPr lang="en-US" dirty="0"/>
              <a:t>Well proven IEEE Standard</a:t>
            </a:r>
            <a:endParaRPr lang="en-US" dirty="0"/>
          </a:p>
          <a:p>
            <a:endParaRPr lang="en-US" dirty="0"/>
          </a:p>
          <a:p>
            <a:r>
              <a:rPr lang="en-US" dirty="0"/>
              <a:t>Accuracy</a:t>
            </a:r>
          </a:p>
          <a:p>
            <a:pPr lvl="1"/>
            <a:r>
              <a:rPr lang="en-US" dirty="0"/>
              <a:t>Sub-µs accuracies achievable with standard network devices</a:t>
            </a:r>
          </a:p>
          <a:p>
            <a:pPr lvl="1"/>
            <a:r>
              <a:rPr lang="en-US" dirty="0"/>
              <a:t>sub 10ns within PTP networks</a:t>
            </a:r>
          </a:p>
          <a:p>
            <a:pPr lvl="1"/>
            <a:endParaRPr lang="en-US" dirty="0"/>
          </a:p>
          <a:p>
            <a:r>
              <a:rPr lang="en-US" dirty="0"/>
              <a:t>Versatile Signal Generation</a:t>
            </a:r>
          </a:p>
          <a:p>
            <a:pPr lvl="1"/>
            <a:r>
              <a:rPr lang="en-US" dirty="0"/>
              <a:t>Frame Syncs</a:t>
            </a:r>
          </a:p>
          <a:p>
            <a:pPr lvl="1"/>
            <a:r>
              <a:rPr lang="en-US" dirty="0"/>
              <a:t>Time Labels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738" y="1049391"/>
            <a:ext cx="8543924" cy="565158"/>
          </a:xfrm>
        </p:spPr>
        <p:txBody>
          <a:bodyPr/>
          <a:lstStyle/>
          <a:p>
            <a:pPr algn="ctr"/>
            <a:r>
              <a:rPr lang="en-US" dirty="0"/>
              <a:t>Thank You for Your Attention</a:t>
            </a:r>
          </a:p>
        </p:txBody>
      </p:sp>
      <p:pic>
        <p:nvPicPr>
          <p:cNvPr id="3" name="Picture 4" descr="optical-clo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18" y="1700808"/>
            <a:ext cx="5184576" cy="3888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60151" y="5733256"/>
            <a:ext cx="6809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HelveticaNeueLT Std Med" panose="020B0604020202020204" pitchFamily="34" charset="0"/>
              </a:rPr>
              <a:t>Strontium-ion optical clock at NPL UK - 100ns deviation per 100 years</a:t>
            </a:r>
          </a:p>
        </p:txBody>
      </p:sp>
      <p:pic>
        <p:nvPicPr>
          <p:cNvPr id="6" name="Bild 9" descr="logos_iss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4728" y="6381328"/>
            <a:ext cx="792149" cy="29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085963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8543924" cy="565158"/>
          </a:xfrm>
        </p:spPr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26668132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Monitoring</a:t>
            </a:r>
          </a:p>
        </p:txBody>
      </p:sp>
      <p:sp>
        <p:nvSpPr>
          <p:cNvPr id="98" name="Text Box 95"/>
          <p:cNvSpPr txBox="1">
            <a:spLocks noChangeAspect="1" noChangeArrowheads="1"/>
          </p:cNvSpPr>
          <p:nvPr/>
        </p:nvSpPr>
        <p:spPr bwMode="auto">
          <a:xfrm>
            <a:off x="6298121" y="3213728"/>
            <a:ext cx="59590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975" dirty="0">
                <a:latin typeface="Arial" charset="0"/>
                <a:sym typeface="Symbol" pitchFamily="18" charset="2"/>
              </a:rPr>
              <a:t>T</a:t>
            </a:r>
            <a:r>
              <a:rPr lang="de-DE" sz="975" baseline="-25000" dirty="0">
                <a:latin typeface="Arial" charset="0"/>
                <a:sym typeface="Symbol" pitchFamily="18" charset="2"/>
              </a:rPr>
              <a:t>02</a:t>
            </a:r>
          </a:p>
        </p:txBody>
      </p:sp>
      <p:sp>
        <p:nvSpPr>
          <p:cNvPr id="100" name="Oval 97"/>
          <p:cNvSpPr>
            <a:spLocks noChangeAspect="1" noChangeArrowheads="1"/>
          </p:cNvSpPr>
          <p:nvPr/>
        </p:nvSpPr>
        <p:spPr bwMode="auto">
          <a:xfrm>
            <a:off x="6347135" y="3215628"/>
            <a:ext cx="497880" cy="248940"/>
          </a:xfrm>
          <a:prstGeom prst="ellipse">
            <a:avLst/>
          </a:prstGeom>
          <a:noFill/>
          <a:ln w="127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AT" sz="2275"/>
          </a:p>
        </p:txBody>
      </p:sp>
      <p:sp>
        <p:nvSpPr>
          <p:cNvPr id="101" name="Freeform 98"/>
          <p:cNvSpPr>
            <a:spLocks noChangeAspect="1"/>
          </p:cNvSpPr>
          <p:nvPr/>
        </p:nvSpPr>
        <p:spPr bwMode="auto">
          <a:xfrm flipH="1">
            <a:off x="6327580" y="3457111"/>
            <a:ext cx="283775" cy="140724"/>
          </a:xfrm>
          <a:custGeom>
            <a:avLst/>
            <a:gdLst>
              <a:gd name="T0" fmla="*/ 0 w 530"/>
              <a:gd name="T1" fmla="*/ 0 h 134"/>
              <a:gd name="T2" fmla="*/ 2147483647 w 530"/>
              <a:gd name="T3" fmla="*/ 2147483647 h 134"/>
              <a:gd name="T4" fmla="*/ 2147483647 w 530"/>
              <a:gd name="T5" fmla="*/ 2147483647 h 134"/>
              <a:gd name="T6" fmla="*/ 2147483647 w 530"/>
              <a:gd name="T7" fmla="*/ 2147483647 h 134"/>
              <a:gd name="T8" fmla="*/ 2147483647 w 530"/>
              <a:gd name="T9" fmla="*/ 2147483647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0"/>
              <a:gd name="T16" fmla="*/ 0 h 134"/>
              <a:gd name="T17" fmla="*/ 530 w 530"/>
              <a:gd name="T18" fmla="*/ 134 h 134"/>
              <a:gd name="connsiteX0" fmla="*/ 0 w 10000"/>
              <a:gd name="connsiteY0" fmla="*/ 0 h 10000"/>
              <a:gd name="connsiteX1" fmla="*/ 679 w 10000"/>
              <a:gd name="connsiteY1" fmla="*/ 6418 h 10000"/>
              <a:gd name="connsiteX2" fmla="*/ 3838 w 10000"/>
              <a:gd name="connsiteY2" fmla="*/ 5821 h 10000"/>
              <a:gd name="connsiteX3" fmla="*/ 7132 w 10000"/>
              <a:gd name="connsiteY3" fmla="*/ 6791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674 w 10000"/>
              <a:gd name="connsiteY1" fmla="*/ 5348 h 10000"/>
              <a:gd name="connsiteX2" fmla="*/ 3838 w 10000"/>
              <a:gd name="connsiteY2" fmla="*/ 5821 h 10000"/>
              <a:gd name="connsiteX3" fmla="*/ 7132 w 10000"/>
              <a:gd name="connsiteY3" fmla="*/ 6791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674 w 10000"/>
              <a:gd name="connsiteY1" fmla="*/ 5348 h 10000"/>
              <a:gd name="connsiteX2" fmla="*/ 3838 w 10000"/>
              <a:gd name="connsiteY2" fmla="*/ 5821 h 10000"/>
              <a:gd name="connsiteX3" fmla="*/ 6990 w 10000"/>
              <a:gd name="connsiteY3" fmla="*/ 7326 h 10000"/>
              <a:gd name="connsiteX4" fmla="*/ 10000 w 10000"/>
              <a:gd name="connsiteY4" fmla="*/ 10000 h 10000"/>
              <a:gd name="connsiteX0" fmla="*/ 564 w 8379"/>
              <a:gd name="connsiteY0" fmla="*/ 0 h 9732"/>
              <a:gd name="connsiteX1" fmla="*/ 53 w 8379"/>
              <a:gd name="connsiteY1" fmla="*/ 5080 h 9732"/>
              <a:gd name="connsiteX2" fmla="*/ 2217 w 8379"/>
              <a:gd name="connsiteY2" fmla="*/ 5553 h 9732"/>
              <a:gd name="connsiteX3" fmla="*/ 5369 w 8379"/>
              <a:gd name="connsiteY3" fmla="*/ 7058 h 9732"/>
              <a:gd name="connsiteX4" fmla="*/ 8379 w 8379"/>
              <a:gd name="connsiteY4" fmla="*/ 9732 h 9732"/>
              <a:gd name="connsiteX0" fmla="*/ 0 w 9327"/>
              <a:gd name="connsiteY0" fmla="*/ 0 h 10000"/>
              <a:gd name="connsiteX1" fmla="*/ 916 w 9327"/>
              <a:gd name="connsiteY1" fmla="*/ 5770 h 10000"/>
              <a:gd name="connsiteX2" fmla="*/ 1973 w 9327"/>
              <a:gd name="connsiteY2" fmla="*/ 5706 h 10000"/>
              <a:gd name="connsiteX3" fmla="*/ 5735 w 9327"/>
              <a:gd name="connsiteY3" fmla="*/ 7252 h 10000"/>
              <a:gd name="connsiteX4" fmla="*/ 9327 w 9327"/>
              <a:gd name="connsiteY4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4160 w 10000"/>
              <a:gd name="connsiteY2" fmla="*/ 4744 h 10000"/>
              <a:gd name="connsiteX3" fmla="*/ 6149 w 10000"/>
              <a:gd name="connsiteY3" fmla="*/ 7252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4024 w 10000"/>
              <a:gd name="connsiteY2" fmla="*/ 5981 h 10000"/>
              <a:gd name="connsiteX3" fmla="*/ 6149 w 10000"/>
              <a:gd name="connsiteY3" fmla="*/ 7252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4024 w 10000"/>
              <a:gd name="connsiteY2" fmla="*/ 5981 h 10000"/>
              <a:gd name="connsiteX3" fmla="*/ 6422 w 10000"/>
              <a:gd name="connsiteY3" fmla="*/ 6427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4024 w 10000"/>
              <a:gd name="connsiteY2" fmla="*/ 5981 h 10000"/>
              <a:gd name="connsiteX3" fmla="*/ 5945 w 10000"/>
              <a:gd name="connsiteY3" fmla="*/ 7527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4024 w 10000"/>
              <a:gd name="connsiteY2" fmla="*/ 5981 h 10000"/>
              <a:gd name="connsiteX3" fmla="*/ 6013 w 10000"/>
              <a:gd name="connsiteY3" fmla="*/ 7252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3138 w 10000"/>
              <a:gd name="connsiteY2" fmla="*/ 5981 h 10000"/>
              <a:gd name="connsiteX3" fmla="*/ 6013 w 10000"/>
              <a:gd name="connsiteY3" fmla="*/ 7252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3683 w 10000"/>
              <a:gd name="connsiteY2" fmla="*/ 5431 h 10000"/>
              <a:gd name="connsiteX3" fmla="*/ 6013 w 10000"/>
              <a:gd name="connsiteY3" fmla="*/ 7252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3410 w 10000"/>
              <a:gd name="connsiteY2" fmla="*/ 5294 h 10000"/>
              <a:gd name="connsiteX3" fmla="*/ 6013 w 10000"/>
              <a:gd name="connsiteY3" fmla="*/ 7252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3410 w 10000"/>
              <a:gd name="connsiteY2" fmla="*/ 5294 h 10000"/>
              <a:gd name="connsiteX3" fmla="*/ 6013 w 10000"/>
              <a:gd name="connsiteY3" fmla="*/ 7252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3410 w 10000"/>
              <a:gd name="connsiteY2" fmla="*/ 5294 h 10000"/>
              <a:gd name="connsiteX3" fmla="*/ 6013 w 10000"/>
              <a:gd name="connsiteY3" fmla="*/ 7252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3410 w 10000"/>
              <a:gd name="connsiteY2" fmla="*/ 5294 h 10000"/>
              <a:gd name="connsiteX3" fmla="*/ 6013 w 10000"/>
              <a:gd name="connsiteY3" fmla="*/ 7252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3410 w 10000"/>
              <a:gd name="connsiteY2" fmla="*/ 5294 h 10000"/>
              <a:gd name="connsiteX3" fmla="*/ 6013 w 10000"/>
              <a:gd name="connsiteY3" fmla="*/ 7252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3410 w 10000"/>
              <a:gd name="connsiteY2" fmla="*/ 5294 h 10000"/>
              <a:gd name="connsiteX3" fmla="*/ 6013 w 10000"/>
              <a:gd name="connsiteY3" fmla="*/ 7252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3410 w 10000"/>
              <a:gd name="connsiteY2" fmla="*/ 5294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4978 w 10000"/>
              <a:gd name="connsiteY2" fmla="*/ 5982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4978 w 10000"/>
              <a:gd name="connsiteY2" fmla="*/ 5982 h 10000"/>
              <a:gd name="connsiteX3" fmla="*/ 10000 w 10000"/>
              <a:gd name="connsiteY3" fmla="*/ 10000 h 10000"/>
              <a:gd name="connsiteX0" fmla="*/ 74 w 10074"/>
              <a:gd name="connsiteY0" fmla="*/ 0 h 10000"/>
              <a:gd name="connsiteX1" fmla="*/ 1056 w 10074"/>
              <a:gd name="connsiteY1" fmla="*/ 5770 h 10000"/>
              <a:gd name="connsiteX2" fmla="*/ 5052 w 10074"/>
              <a:gd name="connsiteY2" fmla="*/ 5982 h 10000"/>
              <a:gd name="connsiteX3" fmla="*/ 10074 w 10074"/>
              <a:gd name="connsiteY3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4978 w 10000"/>
              <a:gd name="connsiteY2" fmla="*/ 5982 h 10000"/>
              <a:gd name="connsiteX3" fmla="*/ 10000 w 10000"/>
              <a:gd name="connsiteY3" fmla="*/ 10000 h 10000"/>
              <a:gd name="connsiteX0" fmla="*/ 51 w 10051"/>
              <a:gd name="connsiteY0" fmla="*/ 0 h 10000"/>
              <a:gd name="connsiteX1" fmla="*/ 1033 w 10051"/>
              <a:gd name="connsiteY1" fmla="*/ 5770 h 10000"/>
              <a:gd name="connsiteX2" fmla="*/ 5029 w 10051"/>
              <a:gd name="connsiteY2" fmla="*/ 5982 h 10000"/>
              <a:gd name="connsiteX3" fmla="*/ 10051 w 10051"/>
              <a:gd name="connsiteY3" fmla="*/ 10000 h 10000"/>
              <a:gd name="connsiteX0" fmla="*/ 0 w 10000"/>
              <a:gd name="connsiteY0" fmla="*/ 0 h 10000"/>
              <a:gd name="connsiteX1" fmla="*/ 982 w 10000"/>
              <a:gd name="connsiteY1" fmla="*/ 5770 h 10000"/>
              <a:gd name="connsiteX2" fmla="*/ 4978 w 10000"/>
              <a:gd name="connsiteY2" fmla="*/ 5982 h 10000"/>
              <a:gd name="connsiteX3" fmla="*/ 1000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145" y="1074"/>
                  <a:pt x="-257" y="4224"/>
                  <a:pt x="982" y="5770"/>
                </a:cubicBezTo>
                <a:cubicBezTo>
                  <a:pt x="2221" y="7316"/>
                  <a:pt x="2589" y="5277"/>
                  <a:pt x="4978" y="5982"/>
                </a:cubicBezTo>
                <a:cubicBezTo>
                  <a:pt x="7367" y="6687"/>
                  <a:pt x="8627" y="9020"/>
                  <a:pt x="10000" y="10000"/>
                </a:cubicBezTo>
              </a:path>
            </a:pathLst>
          </a:custGeom>
          <a:noFill/>
          <a:ln w="190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hteck 155"/>
              <p:cNvSpPr/>
              <p:nvPr/>
            </p:nvSpPr>
            <p:spPr>
              <a:xfrm>
                <a:off x="7226507" y="3174927"/>
                <a:ext cx="1260339" cy="617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AT" sz="1138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38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AT" sz="1138" i="1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de-AT" sz="1138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AT" sz="1138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38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AT" sz="1138" i="1">
                            <a:latin typeface="Cambria Math"/>
                          </a:rPr>
                          <m:t>0</m:t>
                        </m:r>
                        <m:r>
                          <a:rPr lang="de-AT" sz="1138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138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AT" sz="1138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38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AT" sz="1138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de-AT" sz="1138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38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38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AT" sz="1138" i="1">
                              <a:latin typeface="Cambria Math" panose="02040503050406030204" pitchFamily="18" charset="0"/>
                            </a:rPr>
                            <m:t>04</m:t>
                          </m:r>
                        </m:sub>
                      </m:sSub>
                      <m:r>
                        <a:rPr lang="de-AT" sz="1138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AT" sz="1138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38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AT" sz="1138" i="1">
                              <a:latin typeface="Cambria Math" panose="02040503050406030204" pitchFamily="18" charset="0"/>
                            </a:rPr>
                            <m:t>03</m:t>
                          </m:r>
                        </m:sub>
                      </m:sSub>
                      <m:r>
                        <a:rPr lang="de-AT" sz="1138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AT" sz="1138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38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AT" sz="1138" i="1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de-AT" sz="1138" dirty="0"/>
              </a:p>
              <a:p>
                <a:endParaRPr lang="en-US" sz="1138" dirty="0"/>
              </a:p>
            </p:txBody>
          </p:sp>
        </mc:Choice>
        <mc:Fallback xmlns="">
          <p:sp>
            <p:nvSpPr>
              <p:cNvPr id="156" name="Rechteck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507" y="3174927"/>
                <a:ext cx="1260339" cy="617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hteck 156"/>
              <p:cNvSpPr/>
              <p:nvPr/>
            </p:nvSpPr>
            <p:spPr>
              <a:xfrm>
                <a:off x="7002153" y="3853180"/>
                <a:ext cx="2096569" cy="921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38" i="1">
                          <a:latin typeface="Cambria Math"/>
                        </a:rPr>
                        <m:t>𝑂𝑓𝑓𝑠𝑒𝑡</m:t>
                      </m:r>
                      <m:r>
                        <a:rPr lang="de-AT" sz="1138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AT" sz="1138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1138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138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sz="1138" i="1">
                                  <a:latin typeface="Cambria Math" panose="02040503050406030204" pitchFamily="18" charset="0"/>
                                </a:rPr>
                                <m:t>43</m:t>
                              </m:r>
                            </m:sub>
                          </m:sSub>
                          <m:r>
                            <a:rPr lang="de-AT" sz="1138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1138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138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sz="1138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de-AT" sz="1138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AT" sz="1138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de-AT" sz="1138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38" i="1">
                          <a:latin typeface="Cambria Math"/>
                        </a:rPr>
                        <m:t>𝐷𝑒𝑙𝑎𝑦</m:t>
                      </m:r>
                      <m:r>
                        <a:rPr lang="de-AT" sz="1138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AT" sz="1138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1138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138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sz="1138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de-AT" sz="1138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AT" sz="1138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138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sz="1138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AT" sz="1138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de-AT" sz="1138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AT" sz="1138" dirty="0"/>
              </a:p>
              <a:p>
                <a:endParaRPr lang="en-US" sz="1138" dirty="0"/>
              </a:p>
            </p:txBody>
          </p:sp>
        </mc:Choice>
        <mc:Fallback xmlns="">
          <p:sp>
            <p:nvSpPr>
              <p:cNvPr id="157" name="Rechteck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53" y="3853180"/>
                <a:ext cx="2096569" cy="921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5" name="Gruppieren 344"/>
          <p:cNvGrpSpPr/>
          <p:nvPr/>
        </p:nvGrpSpPr>
        <p:grpSpPr>
          <a:xfrm>
            <a:off x="3959410" y="1988841"/>
            <a:ext cx="1082179" cy="3129818"/>
            <a:chOff x="4672622" y="1973085"/>
            <a:chExt cx="1331912" cy="3852084"/>
          </a:xfrm>
        </p:grpSpPr>
        <p:sp>
          <p:nvSpPr>
            <p:cNvPr id="158" name="Line 18"/>
            <p:cNvSpPr>
              <a:spLocks noChangeAspect="1" noChangeShapeType="1"/>
            </p:cNvSpPr>
            <p:nvPr/>
          </p:nvSpPr>
          <p:spPr bwMode="auto">
            <a:xfrm>
              <a:off x="5331434" y="2461257"/>
              <a:ext cx="0" cy="3363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59" name="Rectangle 19"/>
            <p:cNvSpPr>
              <a:spLocks noChangeAspect="1" noChangeArrowheads="1"/>
            </p:cNvSpPr>
            <p:nvPr/>
          </p:nvSpPr>
          <p:spPr bwMode="auto">
            <a:xfrm>
              <a:off x="4672622" y="1973085"/>
              <a:ext cx="1331912" cy="48182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de-DE" sz="1300" dirty="0">
                  <a:latin typeface="Arial" charset="0"/>
                </a:rPr>
                <a:t>Monitoring</a:t>
              </a:r>
            </a:p>
            <a:p>
              <a:pPr algn="ctr" rtl="1"/>
              <a:r>
                <a:rPr lang="de-DE" sz="1300" dirty="0">
                  <a:latin typeface="Arial" charset="0"/>
                </a:rPr>
                <a:t> System</a:t>
              </a:r>
            </a:p>
          </p:txBody>
        </p:sp>
        <p:grpSp>
          <p:nvGrpSpPr>
            <p:cNvPr id="160" name="Group 22"/>
            <p:cNvGrpSpPr>
              <a:grpSpLocks noChangeAspect="1"/>
            </p:cNvGrpSpPr>
            <p:nvPr/>
          </p:nvGrpSpPr>
          <p:grpSpPr bwMode="auto">
            <a:xfrm>
              <a:off x="5259997" y="2675569"/>
              <a:ext cx="61912" cy="2876551"/>
              <a:chOff x="3619" y="1116"/>
              <a:chExt cx="46" cy="2132"/>
            </a:xfrm>
          </p:grpSpPr>
          <p:sp>
            <p:nvSpPr>
              <p:cNvPr id="161" name="Line 23"/>
              <p:cNvSpPr>
                <a:spLocks noChangeShapeType="1"/>
              </p:cNvSpPr>
              <p:nvPr/>
            </p:nvSpPr>
            <p:spPr bwMode="auto">
              <a:xfrm>
                <a:off x="3619" y="111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62" name="Line 24"/>
              <p:cNvSpPr>
                <a:spLocks noChangeShapeType="1"/>
              </p:cNvSpPr>
              <p:nvPr/>
            </p:nvSpPr>
            <p:spPr bwMode="auto">
              <a:xfrm>
                <a:off x="3619" y="1161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63" name="Line 25"/>
              <p:cNvSpPr>
                <a:spLocks noChangeShapeType="1"/>
              </p:cNvSpPr>
              <p:nvPr/>
            </p:nvSpPr>
            <p:spPr bwMode="auto">
              <a:xfrm>
                <a:off x="3619" y="120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64" name="Line 26"/>
              <p:cNvSpPr>
                <a:spLocks noChangeShapeType="1"/>
              </p:cNvSpPr>
              <p:nvPr/>
            </p:nvSpPr>
            <p:spPr bwMode="auto">
              <a:xfrm>
                <a:off x="3619" y="125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65" name="Line 27"/>
              <p:cNvSpPr>
                <a:spLocks noChangeShapeType="1"/>
              </p:cNvSpPr>
              <p:nvPr/>
            </p:nvSpPr>
            <p:spPr bwMode="auto">
              <a:xfrm>
                <a:off x="3619" y="129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66" name="Line 28"/>
              <p:cNvSpPr>
                <a:spLocks noChangeShapeType="1"/>
              </p:cNvSpPr>
              <p:nvPr/>
            </p:nvSpPr>
            <p:spPr bwMode="auto">
              <a:xfrm>
                <a:off x="3619" y="134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67" name="Line 29"/>
              <p:cNvSpPr>
                <a:spLocks noChangeShapeType="1"/>
              </p:cNvSpPr>
              <p:nvPr/>
            </p:nvSpPr>
            <p:spPr bwMode="auto">
              <a:xfrm>
                <a:off x="3619" y="1388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68" name="Line 30"/>
              <p:cNvSpPr>
                <a:spLocks noChangeShapeType="1"/>
              </p:cNvSpPr>
              <p:nvPr/>
            </p:nvSpPr>
            <p:spPr bwMode="auto">
              <a:xfrm>
                <a:off x="3619" y="143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69" name="Line 31"/>
              <p:cNvSpPr>
                <a:spLocks noChangeShapeType="1"/>
              </p:cNvSpPr>
              <p:nvPr/>
            </p:nvSpPr>
            <p:spPr bwMode="auto">
              <a:xfrm>
                <a:off x="3619" y="1479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70" name="Line 32"/>
              <p:cNvSpPr>
                <a:spLocks noChangeShapeType="1"/>
              </p:cNvSpPr>
              <p:nvPr/>
            </p:nvSpPr>
            <p:spPr bwMode="auto">
              <a:xfrm>
                <a:off x="3619" y="1524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71" name="Line 33"/>
              <p:cNvSpPr>
                <a:spLocks noChangeShapeType="1"/>
              </p:cNvSpPr>
              <p:nvPr/>
            </p:nvSpPr>
            <p:spPr bwMode="auto">
              <a:xfrm>
                <a:off x="3619" y="1569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72" name="Line 34"/>
              <p:cNvSpPr>
                <a:spLocks noChangeShapeType="1"/>
              </p:cNvSpPr>
              <p:nvPr/>
            </p:nvSpPr>
            <p:spPr bwMode="auto">
              <a:xfrm>
                <a:off x="3619" y="1615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73" name="Line 35"/>
              <p:cNvSpPr>
                <a:spLocks noChangeShapeType="1"/>
              </p:cNvSpPr>
              <p:nvPr/>
            </p:nvSpPr>
            <p:spPr bwMode="auto">
              <a:xfrm>
                <a:off x="3619" y="1660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74" name="Line 36"/>
              <p:cNvSpPr>
                <a:spLocks noChangeShapeType="1"/>
              </p:cNvSpPr>
              <p:nvPr/>
            </p:nvSpPr>
            <p:spPr bwMode="auto">
              <a:xfrm>
                <a:off x="3619" y="1705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75" name="Line 37"/>
              <p:cNvSpPr>
                <a:spLocks noChangeShapeType="1"/>
              </p:cNvSpPr>
              <p:nvPr/>
            </p:nvSpPr>
            <p:spPr bwMode="auto">
              <a:xfrm>
                <a:off x="3619" y="1751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76" name="Line 38"/>
              <p:cNvSpPr>
                <a:spLocks noChangeShapeType="1"/>
              </p:cNvSpPr>
              <p:nvPr/>
            </p:nvSpPr>
            <p:spPr bwMode="auto">
              <a:xfrm>
                <a:off x="3619" y="179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77" name="Line 39"/>
              <p:cNvSpPr>
                <a:spLocks noChangeShapeType="1"/>
              </p:cNvSpPr>
              <p:nvPr/>
            </p:nvSpPr>
            <p:spPr bwMode="auto">
              <a:xfrm>
                <a:off x="3619" y="1841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78" name="Line 40"/>
              <p:cNvSpPr>
                <a:spLocks noChangeShapeType="1"/>
              </p:cNvSpPr>
              <p:nvPr/>
            </p:nvSpPr>
            <p:spPr bwMode="auto">
              <a:xfrm>
                <a:off x="3619" y="188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79" name="Line 41"/>
              <p:cNvSpPr>
                <a:spLocks noChangeShapeType="1"/>
              </p:cNvSpPr>
              <p:nvPr/>
            </p:nvSpPr>
            <p:spPr bwMode="auto">
              <a:xfrm>
                <a:off x="3619" y="193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80" name="Line 42"/>
              <p:cNvSpPr>
                <a:spLocks noChangeShapeType="1"/>
              </p:cNvSpPr>
              <p:nvPr/>
            </p:nvSpPr>
            <p:spPr bwMode="auto">
              <a:xfrm>
                <a:off x="3619" y="197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81" name="Line 43"/>
              <p:cNvSpPr>
                <a:spLocks noChangeShapeType="1"/>
              </p:cNvSpPr>
              <p:nvPr/>
            </p:nvSpPr>
            <p:spPr bwMode="auto">
              <a:xfrm>
                <a:off x="3619" y="202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82" name="Line 44"/>
              <p:cNvSpPr>
                <a:spLocks noChangeShapeType="1"/>
              </p:cNvSpPr>
              <p:nvPr/>
            </p:nvSpPr>
            <p:spPr bwMode="auto">
              <a:xfrm>
                <a:off x="3619" y="2068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83" name="Line 45"/>
              <p:cNvSpPr>
                <a:spLocks noChangeShapeType="1"/>
              </p:cNvSpPr>
              <p:nvPr/>
            </p:nvSpPr>
            <p:spPr bwMode="auto">
              <a:xfrm>
                <a:off x="3619" y="211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84" name="Line 46"/>
              <p:cNvSpPr>
                <a:spLocks noChangeShapeType="1"/>
              </p:cNvSpPr>
              <p:nvPr/>
            </p:nvSpPr>
            <p:spPr bwMode="auto">
              <a:xfrm>
                <a:off x="3619" y="2159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85" name="Line 47"/>
              <p:cNvSpPr>
                <a:spLocks noChangeShapeType="1"/>
              </p:cNvSpPr>
              <p:nvPr/>
            </p:nvSpPr>
            <p:spPr bwMode="auto">
              <a:xfrm>
                <a:off x="3619" y="2205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86" name="Line 48"/>
              <p:cNvSpPr>
                <a:spLocks noChangeShapeType="1"/>
              </p:cNvSpPr>
              <p:nvPr/>
            </p:nvSpPr>
            <p:spPr bwMode="auto">
              <a:xfrm>
                <a:off x="3619" y="2250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87" name="Line 49"/>
              <p:cNvSpPr>
                <a:spLocks noChangeShapeType="1"/>
              </p:cNvSpPr>
              <p:nvPr/>
            </p:nvSpPr>
            <p:spPr bwMode="auto">
              <a:xfrm>
                <a:off x="3619" y="229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88" name="Line 50"/>
              <p:cNvSpPr>
                <a:spLocks noChangeShapeType="1"/>
              </p:cNvSpPr>
              <p:nvPr/>
            </p:nvSpPr>
            <p:spPr bwMode="auto">
              <a:xfrm>
                <a:off x="3619" y="2341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89" name="Line 51"/>
              <p:cNvSpPr>
                <a:spLocks noChangeShapeType="1"/>
              </p:cNvSpPr>
              <p:nvPr/>
            </p:nvSpPr>
            <p:spPr bwMode="auto">
              <a:xfrm>
                <a:off x="3619" y="238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90" name="Line 52"/>
              <p:cNvSpPr>
                <a:spLocks noChangeShapeType="1"/>
              </p:cNvSpPr>
              <p:nvPr/>
            </p:nvSpPr>
            <p:spPr bwMode="auto">
              <a:xfrm>
                <a:off x="3619" y="243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91" name="Line 53"/>
              <p:cNvSpPr>
                <a:spLocks noChangeShapeType="1"/>
              </p:cNvSpPr>
              <p:nvPr/>
            </p:nvSpPr>
            <p:spPr bwMode="auto">
              <a:xfrm>
                <a:off x="3619" y="247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92" name="Line 54"/>
              <p:cNvSpPr>
                <a:spLocks noChangeShapeType="1"/>
              </p:cNvSpPr>
              <p:nvPr/>
            </p:nvSpPr>
            <p:spPr bwMode="auto">
              <a:xfrm>
                <a:off x="3619" y="252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93" name="Line 55"/>
              <p:cNvSpPr>
                <a:spLocks noChangeShapeType="1"/>
              </p:cNvSpPr>
              <p:nvPr/>
            </p:nvSpPr>
            <p:spPr bwMode="auto">
              <a:xfrm>
                <a:off x="3619" y="2568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94" name="Line 56"/>
              <p:cNvSpPr>
                <a:spLocks noChangeShapeType="1"/>
              </p:cNvSpPr>
              <p:nvPr/>
            </p:nvSpPr>
            <p:spPr bwMode="auto">
              <a:xfrm>
                <a:off x="3619" y="261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95" name="Line 57"/>
              <p:cNvSpPr>
                <a:spLocks noChangeShapeType="1"/>
              </p:cNvSpPr>
              <p:nvPr/>
            </p:nvSpPr>
            <p:spPr bwMode="auto">
              <a:xfrm>
                <a:off x="3619" y="2658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96" name="Line 58"/>
              <p:cNvSpPr>
                <a:spLocks noChangeShapeType="1"/>
              </p:cNvSpPr>
              <p:nvPr/>
            </p:nvSpPr>
            <p:spPr bwMode="auto">
              <a:xfrm>
                <a:off x="3619" y="2704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97" name="Line 59"/>
              <p:cNvSpPr>
                <a:spLocks noChangeShapeType="1"/>
              </p:cNvSpPr>
              <p:nvPr/>
            </p:nvSpPr>
            <p:spPr bwMode="auto">
              <a:xfrm>
                <a:off x="3619" y="2749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98" name="Line 60"/>
              <p:cNvSpPr>
                <a:spLocks noChangeShapeType="1"/>
              </p:cNvSpPr>
              <p:nvPr/>
            </p:nvSpPr>
            <p:spPr bwMode="auto">
              <a:xfrm>
                <a:off x="3619" y="2794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99" name="Line 61"/>
              <p:cNvSpPr>
                <a:spLocks noChangeShapeType="1"/>
              </p:cNvSpPr>
              <p:nvPr/>
            </p:nvSpPr>
            <p:spPr bwMode="auto">
              <a:xfrm>
                <a:off x="3619" y="2840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00" name="Line 62"/>
              <p:cNvSpPr>
                <a:spLocks noChangeShapeType="1"/>
              </p:cNvSpPr>
              <p:nvPr/>
            </p:nvSpPr>
            <p:spPr bwMode="auto">
              <a:xfrm>
                <a:off x="3619" y="2885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01" name="Line 63"/>
              <p:cNvSpPr>
                <a:spLocks noChangeShapeType="1"/>
              </p:cNvSpPr>
              <p:nvPr/>
            </p:nvSpPr>
            <p:spPr bwMode="auto">
              <a:xfrm>
                <a:off x="3619" y="2930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02" name="Line 64"/>
              <p:cNvSpPr>
                <a:spLocks noChangeShapeType="1"/>
              </p:cNvSpPr>
              <p:nvPr/>
            </p:nvSpPr>
            <p:spPr bwMode="auto">
              <a:xfrm>
                <a:off x="3619" y="297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03" name="Line 65"/>
              <p:cNvSpPr>
                <a:spLocks noChangeShapeType="1"/>
              </p:cNvSpPr>
              <p:nvPr/>
            </p:nvSpPr>
            <p:spPr bwMode="auto">
              <a:xfrm>
                <a:off x="3619" y="3021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04" name="Line 66"/>
              <p:cNvSpPr>
                <a:spLocks noChangeShapeType="1"/>
              </p:cNvSpPr>
              <p:nvPr/>
            </p:nvSpPr>
            <p:spPr bwMode="auto">
              <a:xfrm>
                <a:off x="3619" y="306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05" name="Line 67"/>
              <p:cNvSpPr>
                <a:spLocks noChangeShapeType="1"/>
              </p:cNvSpPr>
              <p:nvPr/>
            </p:nvSpPr>
            <p:spPr bwMode="auto">
              <a:xfrm>
                <a:off x="3619" y="311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06" name="Line 68"/>
              <p:cNvSpPr>
                <a:spLocks noChangeShapeType="1"/>
              </p:cNvSpPr>
              <p:nvPr/>
            </p:nvSpPr>
            <p:spPr bwMode="auto">
              <a:xfrm>
                <a:off x="3619" y="315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07" name="Line 69"/>
              <p:cNvSpPr>
                <a:spLocks noChangeShapeType="1"/>
              </p:cNvSpPr>
              <p:nvPr/>
            </p:nvSpPr>
            <p:spPr bwMode="auto">
              <a:xfrm>
                <a:off x="3619" y="320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08" name="Line 70"/>
              <p:cNvSpPr>
                <a:spLocks noChangeShapeType="1"/>
              </p:cNvSpPr>
              <p:nvPr/>
            </p:nvSpPr>
            <p:spPr bwMode="auto">
              <a:xfrm>
                <a:off x="3619" y="3248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</p:grpSp>
        <p:sp>
          <p:nvSpPr>
            <p:cNvPr id="209" name="Text Box 71"/>
            <p:cNvSpPr txBox="1">
              <a:spLocks noChangeAspect="1" noChangeArrowheads="1"/>
            </p:cNvSpPr>
            <p:nvPr/>
          </p:nvSpPr>
          <p:spPr bwMode="auto">
            <a:xfrm>
              <a:off x="4718663" y="2464433"/>
              <a:ext cx="611187" cy="2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9pPr>
            </a:lstStyle>
            <a:p>
              <a:pPr algn="r" rtl="1">
                <a:spcBef>
                  <a:spcPct val="50000"/>
                </a:spcBef>
              </a:pPr>
              <a:r>
                <a:rPr lang="de-DE" sz="813" dirty="0">
                  <a:latin typeface="Arial" charset="0"/>
                  <a:sym typeface="Symbol" pitchFamily="18" charset="2"/>
                </a:rPr>
                <a:t>12:00</a:t>
              </a:r>
              <a:endParaRPr lang="de-DE" sz="813" baseline="-25000" dirty="0"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210" name="Text Box 76"/>
          <p:cNvSpPr txBox="1">
            <a:spLocks noChangeAspect="1" noChangeArrowheads="1"/>
          </p:cNvSpPr>
          <p:nvPr/>
        </p:nvSpPr>
        <p:spPr bwMode="auto">
          <a:xfrm>
            <a:off x="4345605" y="2551855"/>
            <a:ext cx="479821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de-DE" sz="975" dirty="0">
                <a:latin typeface="Arial" charset="0"/>
                <a:sym typeface="Symbol" pitchFamily="18" charset="2"/>
              </a:rPr>
              <a:t>T</a:t>
            </a:r>
            <a:r>
              <a:rPr lang="de-DE" sz="975" baseline="-25000" dirty="0">
                <a:latin typeface="Arial" charset="0"/>
                <a:sym typeface="Symbol" pitchFamily="18" charset="2"/>
              </a:rPr>
              <a:t>01</a:t>
            </a:r>
          </a:p>
        </p:txBody>
      </p:sp>
      <p:sp>
        <p:nvSpPr>
          <p:cNvPr id="217" name="Text Box 94"/>
          <p:cNvSpPr txBox="1">
            <a:spLocks noChangeAspect="1" noChangeArrowheads="1"/>
          </p:cNvSpPr>
          <p:nvPr/>
        </p:nvSpPr>
        <p:spPr bwMode="auto">
          <a:xfrm>
            <a:off x="6305140" y="3911537"/>
            <a:ext cx="497880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975" dirty="0">
                <a:latin typeface="Arial" charset="0"/>
                <a:sym typeface="Symbol" pitchFamily="18" charset="2"/>
              </a:rPr>
              <a:t>T</a:t>
            </a:r>
            <a:r>
              <a:rPr lang="de-DE" sz="975" baseline="-25000" dirty="0">
                <a:latin typeface="Arial" charset="0"/>
                <a:sym typeface="Symbol" pitchFamily="18" charset="2"/>
              </a:rPr>
              <a:t>03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5806261" y="1988841"/>
            <a:ext cx="996759" cy="3278152"/>
            <a:chOff x="6945670" y="1973085"/>
            <a:chExt cx="1226780" cy="4034649"/>
          </a:xfrm>
        </p:grpSpPr>
        <p:sp>
          <p:nvSpPr>
            <p:cNvPr id="214" name="Rectangle 20"/>
            <p:cNvSpPr>
              <a:spLocks noChangeAspect="1" noChangeArrowheads="1"/>
            </p:cNvSpPr>
            <p:nvPr/>
          </p:nvSpPr>
          <p:spPr bwMode="auto">
            <a:xfrm>
              <a:off x="7072141" y="1973085"/>
              <a:ext cx="1041400" cy="48182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de-DE" sz="1300" dirty="0">
                  <a:latin typeface="Arial" charset="0"/>
                </a:rPr>
                <a:t>Slave</a:t>
              </a:r>
            </a:p>
          </p:txBody>
        </p:sp>
        <p:sp>
          <p:nvSpPr>
            <p:cNvPr id="215" name="Line 21"/>
            <p:cNvSpPr>
              <a:spLocks noChangeAspect="1" noChangeShapeType="1"/>
            </p:cNvSpPr>
            <p:nvPr/>
          </p:nvSpPr>
          <p:spPr bwMode="auto">
            <a:xfrm>
              <a:off x="7584903" y="2459671"/>
              <a:ext cx="0" cy="3548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grpSp>
          <p:nvGrpSpPr>
            <p:cNvPr id="218" name="Group 99"/>
            <p:cNvGrpSpPr>
              <a:grpSpLocks noChangeAspect="1"/>
            </p:cNvGrpSpPr>
            <p:nvPr/>
          </p:nvGrpSpPr>
          <p:grpSpPr bwMode="auto">
            <a:xfrm>
              <a:off x="7511878" y="2875859"/>
              <a:ext cx="61912" cy="2876551"/>
              <a:chOff x="3619" y="1116"/>
              <a:chExt cx="46" cy="2132"/>
            </a:xfrm>
          </p:grpSpPr>
          <p:sp>
            <p:nvSpPr>
              <p:cNvPr id="219" name="Line 100"/>
              <p:cNvSpPr>
                <a:spLocks noChangeShapeType="1"/>
              </p:cNvSpPr>
              <p:nvPr/>
            </p:nvSpPr>
            <p:spPr bwMode="auto">
              <a:xfrm>
                <a:off x="3619" y="111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20" name="Line 101"/>
              <p:cNvSpPr>
                <a:spLocks noChangeShapeType="1"/>
              </p:cNvSpPr>
              <p:nvPr/>
            </p:nvSpPr>
            <p:spPr bwMode="auto">
              <a:xfrm>
                <a:off x="3619" y="1161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21" name="Line 102"/>
              <p:cNvSpPr>
                <a:spLocks noChangeShapeType="1"/>
              </p:cNvSpPr>
              <p:nvPr/>
            </p:nvSpPr>
            <p:spPr bwMode="auto">
              <a:xfrm>
                <a:off x="3619" y="120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22" name="Line 103"/>
              <p:cNvSpPr>
                <a:spLocks noChangeShapeType="1"/>
              </p:cNvSpPr>
              <p:nvPr/>
            </p:nvSpPr>
            <p:spPr bwMode="auto">
              <a:xfrm>
                <a:off x="3619" y="125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23" name="Line 104"/>
              <p:cNvSpPr>
                <a:spLocks noChangeShapeType="1"/>
              </p:cNvSpPr>
              <p:nvPr/>
            </p:nvSpPr>
            <p:spPr bwMode="auto">
              <a:xfrm>
                <a:off x="3619" y="129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24" name="Line 105"/>
              <p:cNvSpPr>
                <a:spLocks noChangeShapeType="1"/>
              </p:cNvSpPr>
              <p:nvPr/>
            </p:nvSpPr>
            <p:spPr bwMode="auto">
              <a:xfrm>
                <a:off x="3619" y="134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25" name="Line 106"/>
              <p:cNvSpPr>
                <a:spLocks noChangeShapeType="1"/>
              </p:cNvSpPr>
              <p:nvPr/>
            </p:nvSpPr>
            <p:spPr bwMode="auto">
              <a:xfrm>
                <a:off x="3619" y="1388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26" name="Line 107"/>
              <p:cNvSpPr>
                <a:spLocks noChangeShapeType="1"/>
              </p:cNvSpPr>
              <p:nvPr/>
            </p:nvSpPr>
            <p:spPr bwMode="auto">
              <a:xfrm>
                <a:off x="3619" y="143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27" name="Line 108"/>
              <p:cNvSpPr>
                <a:spLocks noChangeShapeType="1"/>
              </p:cNvSpPr>
              <p:nvPr/>
            </p:nvSpPr>
            <p:spPr bwMode="auto">
              <a:xfrm>
                <a:off x="3619" y="1479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28" name="Line 109"/>
              <p:cNvSpPr>
                <a:spLocks noChangeShapeType="1"/>
              </p:cNvSpPr>
              <p:nvPr/>
            </p:nvSpPr>
            <p:spPr bwMode="auto">
              <a:xfrm>
                <a:off x="3619" y="1524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29" name="Line 110"/>
              <p:cNvSpPr>
                <a:spLocks noChangeShapeType="1"/>
              </p:cNvSpPr>
              <p:nvPr/>
            </p:nvSpPr>
            <p:spPr bwMode="auto">
              <a:xfrm>
                <a:off x="3619" y="1569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30" name="Line 111"/>
              <p:cNvSpPr>
                <a:spLocks noChangeShapeType="1"/>
              </p:cNvSpPr>
              <p:nvPr/>
            </p:nvSpPr>
            <p:spPr bwMode="auto">
              <a:xfrm>
                <a:off x="3619" y="1615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31" name="Line 112"/>
              <p:cNvSpPr>
                <a:spLocks noChangeShapeType="1"/>
              </p:cNvSpPr>
              <p:nvPr/>
            </p:nvSpPr>
            <p:spPr bwMode="auto">
              <a:xfrm>
                <a:off x="3619" y="1660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32" name="Line 113"/>
              <p:cNvSpPr>
                <a:spLocks noChangeShapeType="1"/>
              </p:cNvSpPr>
              <p:nvPr/>
            </p:nvSpPr>
            <p:spPr bwMode="auto">
              <a:xfrm>
                <a:off x="3619" y="1705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33" name="Line 114"/>
              <p:cNvSpPr>
                <a:spLocks noChangeShapeType="1"/>
              </p:cNvSpPr>
              <p:nvPr/>
            </p:nvSpPr>
            <p:spPr bwMode="auto">
              <a:xfrm>
                <a:off x="3619" y="1751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34" name="Line 115"/>
              <p:cNvSpPr>
                <a:spLocks noChangeShapeType="1"/>
              </p:cNvSpPr>
              <p:nvPr/>
            </p:nvSpPr>
            <p:spPr bwMode="auto">
              <a:xfrm>
                <a:off x="3619" y="179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35" name="Line 116"/>
              <p:cNvSpPr>
                <a:spLocks noChangeShapeType="1"/>
              </p:cNvSpPr>
              <p:nvPr/>
            </p:nvSpPr>
            <p:spPr bwMode="auto">
              <a:xfrm>
                <a:off x="3619" y="1841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36" name="Line 117"/>
              <p:cNvSpPr>
                <a:spLocks noChangeShapeType="1"/>
              </p:cNvSpPr>
              <p:nvPr/>
            </p:nvSpPr>
            <p:spPr bwMode="auto">
              <a:xfrm>
                <a:off x="3619" y="188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37" name="Line 118"/>
              <p:cNvSpPr>
                <a:spLocks noChangeShapeType="1"/>
              </p:cNvSpPr>
              <p:nvPr/>
            </p:nvSpPr>
            <p:spPr bwMode="auto">
              <a:xfrm>
                <a:off x="3619" y="193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38" name="Line 119"/>
              <p:cNvSpPr>
                <a:spLocks noChangeShapeType="1"/>
              </p:cNvSpPr>
              <p:nvPr/>
            </p:nvSpPr>
            <p:spPr bwMode="auto">
              <a:xfrm>
                <a:off x="3619" y="197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39" name="Line 120"/>
              <p:cNvSpPr>
                <a:spLocks noChangeShapeType="1"/>
              </p:cNvSpPr>
              <p:nvPr/>
            </p:nvSpPr>
            <p:spPr bwMode="auto">
              <a:xfrm>
                <a:off x="3619" y="202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40" name="Line 121"/>
              <p:cNvSpPr>
                <a:spLocks noChangeShapeType="1"/>
              </p:cNvSpPr>
              <p:nvPr/>
            </p:nvSpPr>
            <p:spPr bwMode="auto">
              <a:xfrm>
                <a:off x="3619" y="2068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41" name="Line 122"/>
              <p:cNvSpPr>
                <a:spLocks noChangeShapeType="1"/>
              </p:cNvSpPr>
              <p:nvPr/>
            </p:nvSpPr>
            <p:spPr bwMode="auto">
              <a:xfrm>
                <a:off x="3619" y="211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42" name="Line 123"/>
              <p:cNvSpPr>
                <a:spLocks noChangeShapeType="1"/>
              </p:cNvSpPr>
              <p:nvPr/>
            </p:nvSpPr>
            <p:spPr bwMode="auto">
              <a:xfrm>
                <a:off x="3619" y="2159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43" name="Line 124"/>
              <p:cNvSpPr>
                <a:spLocks noChangeShapeType="1"/>
              </p:cNvSpPr>
              <p:nvPr/>
            </p:nvSpPr>
            <p:spPr bwMode="auto">
              <a:xfrm>
                <a:off x="3619" y="2205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44" name="Line 125"/>
              <p:cNvSpPr>
                <a:spLocks noChangeShapeType="1"/>
              </p:cNvSpPr>
              <p:nvPr/>
            </p:nvSpPr>
            <p:spPr bwMode="auto">
              <a:xfrm>
                <a:off x="3619" y="2250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45" name="Line 126"/>
              <p:cNvSpPr>
                <a:spLocks noChangeShapeType="1"/>
              </p:cNvSpPr>
              <p:nvPr/>
            </p:nvSpPr>
            <p:spPr bwMode="auto">
              <a:xfrm>
                <a:off x="3619" y="229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46" name="Line 127"/>
              <p:cNvSpPr>
                <a:spLocks noChangeShapeType="1"/>
              </p:cNvSpPr>
              <p:nvPr/>
            </p:nvSpPr>
            <p:spPr bwMode="auto">
              <a:xfrm>
                <a:off x="3619" y="2341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47" name="Line 128"/>
              <p:cNvSpPr>
                <a:spLocks noChangeShapeType="1"/>
              </p:cNvSpPr>
              <p:nvPr/>
            </p:nvSpPr>
            <p:spPr bwMode="auto">
              <a:xfrm>
                <a:off x="3619" y="238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48" name="Line 129"/>
              <p:cNvSpPr>
                <a:spLocks noChangeShapeType="1"/>
              </p:cNvSpPr>
              <p:nvPr/>
            </p:nvSpPr>
            <p:spPr bwMode="auto">
              <a:xfrm>
                <a:off x="3619" y="243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49" name="Line 130"/>
              <p:cNvSpPr>
                <a:spLocks noChangeShapeType="1"/>
              </p:cNvSpPr>
              <p:nvPr/>
            </p:nvSpPr>
            <p:spPr bwMode="auto">
              <a:xfrm>
                <a:off x="3619" y="247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50" name="Line 131"/>
              <p:cNvSpPr>
                <a:spLocks noChangeShapeType="1"/>
              </p:cNvSpPr>
              <p:nvPr/>
            </p:nvSpPr>
            <p:spPr bwMode="auto">
              <a:xfrm>
                <a:off x="3619" y="252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51" name="Line 132"/>
              <p:cNvSpPr>
                <a:spLocks noChangeShapeType="1"/>
              </p:cNvSpPr>
              <p:nvPr/>
            </p:nvSpPr>
            <p:spPr bwMode="auto">
              <a:xfrm>
                <a:off x="3619" y="2568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52" name="Line 133"/>
              <p:cNvSpPr>
                <a:spLocks noChangeShapeType="1"/>
              </p:cNvSpPr>
              <p:nvPr/>
            </p:nvSpPr>
            <p:spPr bwMode="auto">
              <a:xfrm>
                <a:off x="3619" y="261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53" name="Line 134"/>
              <p:cNvSpPr>
                <a:spLocks noChangeShapeType="1"/>
              </p:cNvSpPr>
              <p:nvPr/>
            </p:nvSpPr>
            <p:spPr bwMode="auto">
              <a:xfrm>
                <a:off x="3619" y="2658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54" name="Line 135"/>
              <p:cNvSpPr>
                <a:spLocks noChangeShapeType="1"/>
              </p:cNvSpPr>
              <p:nvPr/>
            </p:nvSpPr>
            <p:spPr bwMode="auto">
              <a:xfrm>
                <a:off x="3619" y="2704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55" name="Line 136"/>
              <p:cNvSpPr>
                <a:spLocks noChangeShapeType="1"/>
              </p:cNvSpPr>
              <p:nvPr/>
            </p:nvSpPr>
            <p:spPr bwMode="auto">
              <a:xfrm>
                <a:off x="3619" y="2749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56" name="Line 137"/>
              <p:cNvSpPr>
                <a:spLocks noChangeShapeType="1"/>
              </p:cNvSpPr>
              <p:nvPr/>
            </p:nvSpPr>
            <p:spPr bwMode="auto">
              <a:xfrm>
                <a:off x="3619" y="2794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57" name="Line 138"/>
              <p:cNvSpPr>
                <a:spLocks noChangeShapeType="1"/>
              </p:cNvSpPr>
              <p:nvPr/>
            </p:nvSpPr>
            <p:spPr bwMode="auto">
              <a:xfrm>
                <a:off x="3619" y="2840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58" name="Line 139"/>
              <p:cNvSpPr>
                <a:spLocks noChangeShapeType="1"/>
              </p:cNvSpPr>
              <p:nvPr/>
            </p:nvSpPr>
            <p:spPr bwMode="auto">
              <a:xfrm>
                <a:off x="3619" y="2885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59" name="Line 140"/>
              <p:cNvSpPr>
                <a:spLocks noChangeShapeType="1"/>
              </p:cNvSpPr>
              <p:nvPr/>
            </p:nvSpPr>
            <p:spPr bwMode="auto">
              <a:xfrm>
                <a:off x="3619" y="2930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60" name="Line 141"/>
              <p:cNvSpPr>
                <a:spLocks noChangeShapeType="1"/>
              </p:cNvSpPr>
              <p:nvPr/>
            </p:nvSpPr>
            <p:spPr bwMode="auto">
              <a:xfrm>
                <a:off x="3619" y="297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61" name="Line 142"/>
              <p:cNvSpPr>
                <a:spLocks noChangeShapeType="1"/>
              </p:cNvSpPr>
              <p:nvPr/>
            </p:nvSpPr>
            <p:spPr bwMode="auto">
              <a:xfrm>
                <a:off x="3619" y="3021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62" name="Line 143"/>
              <p:cNvSpPr>
                <a:spLocks noChangeShapeType="1"/>
              </p:cNvSpPr>
              <p:nvPr/>
            </p:nvSpPr>
            <p:spPr bwMode="auto">
              <a:xfrm>
                <a:off x="3619" y="306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63" name="Line 144"/>
              <p:cNvSpPr>
                <a:spLocks noChangeShapeType="1"/>
              </p:cNvSpPr>
              <p:nvPr/>
            </p:nvSpPr>
            <p:spPr bwMode="auto">
              <a:xfrm>
                <a:off x="3619" y="311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64" name="Line 145"/>
              <p:cNvSpPr>
                <a:spLocks noChangeShapeType="1"/>
              </p:cNvSpPr>
              <p:nvPr/>
            </p:nvSpPr>
            <p:spPr bwMode="auto">
              <a:xfrm>
                <a:off x="3619" y="315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65" name="Line 146"/>
              <p:cNvSpPr>
                <a:spLocks noChangeShapeType="1"/>
              </p:cNvSpPr>
              <p:nvPr/>
            </p:nvSpPr>
            <p:spPr bwMode="auto">
              <a:xfrm>
                <a:off x="3619" y="3202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66" name="Line 147"/>
              <p:cNvSpPr>
                <a:spLocks noChangeShapeType="1"/>
              </p:cNvSpPr>
              <p:nvPr/>
            </p:nvSpPr>
            <p:spPr bwMode="auto">
              <a:xfrm>
                <a:off x="3619" y="3248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</p:grpSp>
        <p:sp>
          <p:nvSpPr>
            <p:cNvPr id="267" name="Line 149"/>
            <p:cNvSpPr>
              <a:spLocks noChangeAspect="1" noChangeShapeType="1"/>
            </p:cNvSpPr>
            <p:nvPr/>
          </p:nvSpPr>
          <p:spPr bwMode="auto">
            <a:xfrm>
              <a:off x="7872241" y="2675569"/>
              <a:ext cx="0" cy="1986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 dirty="0"/>
            </a:p>
          </p:txBody>
        </p:sp>
        <p:sp>
          <p:nvSpPr>
            <p:cNvPr id="268" name="Line 148"/>
            <p:cNvSpPr>
              <a:spLocks noChangeAspect="1" noChangeShapeType="1"/>
            </p:cNvSpPr>
            <p:nvPr/>
          </p:nvSpPr>
          <p:spPr bwMode="auto">
            <a:xfrm flipH="1">
              <a:off x="7164408" y="2874183"/>
              <a:ext cx="100804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269" name="Text Box 72"/>
            <p:cNvSpPr txBox="1">
              <a:spLocks noChangeAspect="1" noChangeArrowheads="1"/>
            </p:cNvSpPr>
            <p:nvPr/>
          </p:nvSpPr>
          <p:spPr bwMode="auto">
            <a:xfrm>
              <a:off x="6945670" y="2662109"/>
              <a:ext cx="649288" cy="26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1pPr>
              <a:lvl2pPr marL="742950" indent="-285750"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2pPr>
              <a:lvl3pPr marL="1143000" indent="-228600"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3pPr>
              <a:lvl4pPr marL="1600200" indent="-228600"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4pPr>
              <a:lvl5pPr marL="2057400" indent="-228600"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6600"/>
                  </a:solidFill>
                  <a:latin typeface="Arial Rounded MT Bold" pitchFamily="34" charset="0"/>
                  <a:cs typeface="Arial" charset="0"/>
                </a:defRPr>
              </a:lvl9pPr>
            </a:lstStyle>
            <a:p>
              <a:pPr algn="r" rtl="1">
                <a:spcBef>
                  <a:spcPct val="50000"/>
                </a:spcBef>
              </a:pPr>
              <a:r>
                <a:rPr lang="de-DE" sz="813" dirty="0">
                  <a:latin typeface="Arial" charset="0"/>
                  <a:sym typeface="Symbol" pitchFamily="18" charset="2"/>
                </a:rPr>
                <a:t>12:00</a:t>
              </a:r>
              <a:endParaRPr lang="de-DE" sz="813" baseline="-25000" dirty="0"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1136576" y="1988840"/>
            <a:ext cx="2222401" cy="3525516"/>
            <a:chOff x="1198364" y="1973085"/>
            <a:chExt cx="2735263" cy="4339096"/>
          </a:xfrm>
        </p:grpSpPr>
        <p:sp>
          <p:nvSpPr>
            <p:cNvPr id="78" name="Line 74"/>
            <p:cNvSpPr>
              <a:spLocks noChangeAspect="1" noChangeShapeType="1"/>
            </p:cNvSpPr>
            <p:nvPr/>
          </p:nvSpPr>
          <p:spPr bwMode="auto">
            <a:xfrm flipH="1">
              <a:off x="1562097" y="2675569"/>
              <a:ext cx="222389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1198364" y="1973085"/>
              <a:ext cx="2735263" cy="4339096"/>
              <a:chOff x="1198364" y="1973085"/>
              <a:chExt cx="2735263" cy="4339096"/>
            </a:xfrm>
          </p:grpSpPr>
          <p:sp>
            <p:nvSpPr>
              <p:cNvPr id="22" name="Line 18"/>
              <p:cNvSpPr>
                <a:spLocks noChangeAspect="1" noChangeShapeType="1"/>
              </p:cNvSpPr>
              <p:nvPr/>
            </p:nvSpPr>
            <p:spPr bwMode="auto">
              <a:xfrm>
                <a:off x="2009576" y="2461257"/>
                <a:ext cx="0" cy="3363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1198364" y="1973085"/>
                <a:ext cx="1331912" cy="48182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de-DE" sz="1300" dirty="0">
                    <a:latin typeface="Arial" charset="0"/>
                  </a:rPr>
                  <a:t>Master</a:t>
                </a:r>
              </a:p>
            </p:txBody>
          </p:sp>
          <p:sp>
            <p:nvSpPr>
              <p:cNvPr id="2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892227" y="1973085"/>
                <a:ext cx="1041400" cy="48182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de-DE" sz="1300" dirty="0">
                    <a:latin typeface="Arial" charset="0"/>
                  </a:rPr>
                  <a:t>Slave</a:t>
                </a:r>
              </a:p>
            </p:txBody>
          </p:sp>
          <p:sp>
            <p:nvSpPr>
              <p:cNvPr id="25" name="Line 21"/>
              <p:cNvSpPr>
                <a:spLocks noChangeAspect="1" noChangeShapeType="1"/>
              </p:cNvSpPr>
              <p:nvPr/>
            </p:nvSpPr>
            <p:spPr bwMode="auto">
              <a:xfrm>
                <a:off x="3404989" y="2764118"/>
                <a:ext cx="0" cy="35480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grpSp>
            <p:nvGrpSpPr>
              <p:cNvPr id="26" name="Group 22"/>
              <p:cNvGrpSpPr>
                <a:grpSpLocks noChangeAspect="1"/>
              </p:cNvGrpSpPr>
              <p:nvPr/>
            </p:nvGrpSpPr>
            <p:grpSpPr bwMode="auto">
              <a:xfrm>
                <a:off x="1938139" y="2675569"/>
                <a:ext cx="61912" cy="2876551"/>
                <a:chOff x="3619" y="1116"/>
                <a:chExt cx="46" cy="2132"/>
              </a:xfrm>
            </p:grpSpPr>
            <p:sp>
              <p:nvSpPr>
                <p:cNvPr id="27" name="Line 23"/>
                <p:cNvSpPr>
                  <a:spLocks noChangeShapeType="1"/>
                </p:cNvSpPr>
                <p:nvPr/>
              </p:nvSpPr>
              <p:spPr bwMode="auto">
                <a:xfrm>
                  <a:off x="3619" y="1116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28" name="Line 24"/>
                <p:cNvSpPr>
                  <a:spLocks noChangeShapeType="1"/>
                </p:cNvSpPr>
                <p:nvPr/>
              </p:nvSpPr>
              <p:spPr bwMode="auto">
                <a:xfrm>
                  <a:off x="3619" y="1161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29" name="Line 25"/>
                <p:cNvSpPr>
                  <a:spLocks noChangeShapeType="1"/>
                </p:cNvSpPr>
                <p:nvPr/>
              </p:nvSpPr>
              <p:spPr bwMode="auto">
                <a:xfrm>
                  <a:off x="3619" y="1207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30" name="Line 26"/>
                <p:cNvSpPr>
                  <a:spLocks noChangeShapeType="1"/>
                </p:cNvSpPr>
                <p:nvPr/>
              </p:nvSpPr>
              <p:spPr bwMode="auto">
                <a:xfrm>
                  <a:off x="3619" y="1252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31" name="Line 27"/>
                <p:cNvSpPr>
                  <a:spLocks noChangeShapeType="1"/>
                </p:cNvSpPr>
                <p:nvPr/>
              </p:nvSpPr>
              <p:spPr bwMode="auto">
                <a:xfrm>
                  <a:off x="3619" y="1297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32" name="Line 28"/>
                <p:cNvSpPr>
                  <a:spLocks noChangeShapeType="1"/>
                </p:cNvSpPr>
                <p:nvPr/>
              </p:nvSpPr>
              <p:spPr bwMode="auto">
                <a:xfrm>
                  <a:off x="3619" y="134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33" name="Line 29"/>
                <p:cNvSpPr>
                  <a:spLocks noChangeShapeType="1"/>
                </p:cNvSpPr>
                <p:nvPr/>
              </p:nvSpPr>
              <p:spPr bwMode="auto">
                <a:xfrm>
                  <a:off x="3619" y="1388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34" name="Line 30"/>
                <p:cNvSpPr>
                  <a:spLocks noChangeShapeType="1"/>
                </p:cNvSpPr>
                <p:nvPr/>
              </p:nvSpPr>
              <p:spPr bwMode="auto">
                <a:xfrm>
                  <a:off x="3619" y="143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35" name="Line 31"/>
                <p:cNvSpPr>
                  <a:spLocks noChangeShapeType="1"/>
                </p:cNvSpPr>
                <p:nvPr/>
              </p:nvSpPr>
              <p:spPr bwMode="auto">
                <a:xfrm>
                  <a:off x="3619" y="147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36" name="Line 32"/>
                <p:cNvSpPr>
                  <a:spLocks noChangeShapeType="1"/>
                </p:cNvSpPr>
                <p:nvPr/>
              </p:nvSpPr>
              <p:spPr bwMode="auto">
                <a:xfrm>
                  <a:off x="3619" y="1524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37" name="Line 33"/>
                <p:cNvSpPr>
                  <a:spLocks noChangeShapeType="1"/>
                </p:cNvSpPr>
                <p:nvPr/>
              </p:nvSpPr>
              <p:spPr bwMode="auto">
                <a:xfrm>
                  <a:off x="3619" y="156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38" name="Line 34"/>
                <p:cNvSpPr>
                  <a:spLocks noChangeShapeType="1"/>
                </p:cNvSpPr>
                <p:nvPr/>
              </p:nvSpPr>
              <p:spPr bwMode="auto">
                <a:xfrm>
                  <a:off x="3619" y="1615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39" name="Line 35"/>
                <p:cNvSpPr>
                  <a:spLocks noChangeShapeType="1"/>
                </p:cNvSpPr>
                <p:nvPr/>
              </p:nvSpPr>
              <p:spPr bwMode="auto">
                <a:xfrm>
                  <a:off x="3619" y="1660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40" name="Line 36"/>
                <p:cNvSpPr>
                  <a:spLocks noChangeShapeType="1"/>
                </p:cNvSpPr>
                <p:nvPr/>
              </p:nvSpPr>
              <p:spPr bwMode="auto">
                <a:xfrm>
                  <a:off x="3619" y="1705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41" name="Line 37"/>
                <p:cNvSpPr>
                  <a:spLocks noChangeShapeType="1"/>
                </p:cNvSpPr>
                <p:nvPr/>
              </p:nvSpPr>
              <p:spPr bwMode="auto">
                <a:xfrm>
                  <a:off x="3619" y="1751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42" name="Line 38"/>
                <p:cNvSpPr>
                  <a:spLocks noChangeShapeType="1"/>
                </p:cNvSpPr>
                <p:nvPr/>
              </p:nvSpPr>
              <p:spPr bwMode="auto">
                <a:xfrm>
                  <a:off x="3619" y="1796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43" name="Line 39"/>
                <p:cNvSpPr>
                  <a:spLocks noChangeShapeType="1"/>
                </p:cNvSpPr>
                <p:nvPr/>
              </p:nvSpPr>
              <p:spPr bwMode="auto">
                <a:xfrm>
                  <a:off x="3619" y="1841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44" name="Line 40"/>
                <p:cNvSpPr>
                  <a:spLocks noChangeShapeType="1"/>
                </p:cNvSpPr>
                <p:nvPr/>
              </p:nvSpPr>
              <p:spPr bwMode="auto">
                <a:xfrm>
                  <a:off x="3619" y="1887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45" name="Line 41"/>
                <p:cNvSpPr>
                  <a:spLocks noChangeShapeType="1"/>
                </p:cNvSpPr>
                <p:nvPr/>
              </p:nvSpPr>
              <p:spPr bwMode="auto">
                <a:xfrm>
                  <a:off x="3619" y="1932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46" name="Line 42"/>
                <p:cNvSpPr>
                  <a:spLocks noChangeShapeType="1"/>
                </p:cNvSpPr>
                <p:nvPr/>
              </p:nvSpPr>
              <p:spPr bwMode="auto">
                <a:xfrm>
                  <a:off x="3619" y="1977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47" name="Line 43"/>
                <p:cNvSpPr>
                  <a:spLocks noChangeShapeType="1"/>
                </p:cNvSpPr>
                <p:nvPr/>
              </p:nvSpPr>
              <p:spPr bwMode="auto">
                <a:xfrm>
                  <a:off x="3619" y="202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48" name="Line 44"/>
                <p:cNvSpPr>
                  <a:spLocks noChangeShapeType="1"/>
                </p:cNvSpPr>
                <p:nvPr/>
              </p:nvSpPr>
              <p:spPr bwMode="auto">
                <a:xfrm>
                  <a:off x="3619" y="2068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49" name="Line 45"/>
                <p:cNvSpPr>
                  <a:spLocks noChangeShapeType="1"/>
                </p:cNvSpPr>
                <p:nvPr/>
              </p:nvSpPr>
              <p:spPr bwMode="auto">
                <a:xfrm>
                  <a:off x="3619" y="211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50" name="Line 46"/>
                <p:cNvSpPr>
                  <a:spLocks noChangeShapeType="1"/>
                </p:cNvSpPr>
                <p:nvPr/>
              </p:nvSpPr>
              <p:spPr bwMode="auto">
                <a:xfrm>
                  <a:off x="3619" y="215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51" name="Line 47"/>
                <p:cNvSpPr>
                  <a:spLocks noChangeShapeType="1"/>
                </p:cNvSpPr>
                <p:nvPr/>
              </p:nvSpPr>
              <p:spPr bwMode="auto">
                <a:xfrm>
                  <a:off x="3619" y="2205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52" name="Line 48"/>
                <p:cNvSpPr>
                  <a:spLocks noChangeShapeType="1"/>
                </p:cNvSpPr>
                <p:nvPr/>
              </p:nvSpPr>
              <p:spPr bwMode="auto">
                <a:xfrm>
                  <a:off x="3619" y="2250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53" name="Line 49"/>
                <p:cNvSpPr>
                  <a:spLocks noChangeShapeType="1"/>
                </p:cNvSpPr>
                <p:nvPr/>
              </p:nvSpPr>
              <p:spPr bwMode="auto">
                <a:xfrm>
                  <a:off x="3619" y="2296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54" name="Line 50"/>
                <p:cNvSpPr>
                  <a:spLocks noChangeShapeType="1"/>
                </p:cNvSpPr>
                <p:nvPr/>
              </p:nvSpPr>
              <p:spPr bwMode="auto">
                <a:xfrm>
                  <a:off x="3619" y="2341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55" name="Line 51"/>
                <p:cNvSpPr>
                  <a:spLocks noChangeShapeType="1"/>
                </p:cNvSpPr>
                <p:nvPr/>
              </p:nvSpPr>
              <p:spPr bwMode="auto">
                <a:xfrm>
                  <a:off x="3619" y="2386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56" name="Line 52"/>
                <p:cNvSpPr>
                  <a:spLocks noChangeShapeType="1"/>
                </p:cNvSpPr>
                <p:nvPr/>
              </p:nvSpPr>
              <p:spPr bwMode="auto">
                <a:xfrm>
                  <a:off x="3619" y="2432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57" name="Line 53"/>
                <p:cNvSpPr>
                  <a:spLocks noChangeShapeType="1"/>
                </p:cNvSpPr>
                <p:nvPr/>
              </p:nvSpPr>
              <p:spPr bwMode="auto">
                <a:xfrm>
                  <a:off x="3619" y="2477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58" name="Line 54"/>
                <p:cNvSpPr>
                  <a:spLocks noChangeShapeType="1"/>
                </p:cNvSpPr>
                <p:nvPr/>
              </p:nvSpPr>
              <p:spPr bwMode="auto">
                <a:xfrm>
                  <a:off x="3619" y="2522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59" name="Line 55"/>
                <p:cNvSpPr>
                  <a:spLocks noChangeShapeType="1"/>
                </p:cNvSpPr>
                <p:nvPr/>
              </p:nvSpPr>
              <p:spPr bwMode="auto">
                <a:xfrm>
                  <a:off x="3619" y="2568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60" name="Line 56"/>
                <p:cNvSpPr>
                  <a:spLocks noChangeShapeType="1"/>
                </p:cNvSpPr>
                <p:nvPr/>
              </p:nvSpPr>
              <p:spPr bwMode="auto">
                <a:xfrm>
                  <a:off x="3619" y="261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61" name="Line 57"/>
                <p:cNvSpPr>
                  <a:spLocks noChangeShapeType="1"/>
                </p:cNvSpPr>
                <p:nvPr/>
              </p:nvSpPr>
              <p:spPr bwMode="auto">
                <a:xfrm>
                  <a:off x="3619" y="2658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62" name="Line 58"/>
                <p:cNvSpPr>
                  <a:spLocks noChangeShapeType="1"/>
                </p:cNvSpPr>
                <p:nvPr/>
              </p:nvSpPr>
              <p:spPr bwMode="auto">
                <a:xfrm>
                  <a:off x="3619" y="2704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63" name="Line 59"/>
                <p:cNvSpPr>
                  <a:spLocks noChangeShapeType="1"/>
                </p:cNvSpPr>
                <p:nvPr/>
              </p:nvSpPr>
              <p:spPr bwMode="auto">
                <a:xfrm>
                  <a:off x="3619" y="274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64" name="Line 60"/>
                <p:cNvSpPr>
                  <a:spLocks noChangeShapeType="1"/>
                </p:cNvSpPr>
                <p:nvPr/>
              </p:nvSpPr>
              <p:spPr bwMode="auto">
                <a:xfrm>
                  <a:off x="3619" y="2794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65" name="Line 61"/>
                <p:cNvSpPr>
                  <a:spLocks noChangeShapeType="1"/>
                </p:cNvSpPr>
                <p:nvPr/>
              </p:nvSpPr>
              <p:spPr bwMode="auto">
                <a:xfrm>
                  <a:off x="3619" y="2840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66" name="Line 62"/>
                <p:cNvSpPr>
                  <a:spLocks noChangeShapeType="1"/>
                </p:cNvSpPr>
                <p:nvPr/>
              </p:nvSpPr>
              <p:spPr bwMode="auto">
                <a:xfrm>
                  <a:off x="3619" y="2885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67" name="Line 63"/>
                <p:cNvSpPr>
                  <a:spLocks noChangeShapeType="1"/>
                </p:cNvSpPr>
                <p:nvPr/>
              </p:nvSpPr>
              <p:spPr bwMode="auto">
                <a:xfrm>
                  <a:off x="3619" y="2930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68" name="Line 64"/>
                <p:cNvSpPr>
                  <a:spLocks noChangeShapeType="1"/>
                </p:cNvSpPr>
                <p:nvPr/>
              </p:nvSpPr>
              <p:spPr bwMode="auto">
                <a:xfrm>
                  <a:off x="3619" y="2976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69" name="Line 65"/>
                <p:cNvSpPr>
                  <a:spLocks noChangeShapeType="1"/>
                </p:cNvSpPr>
                <p:nvPr/>
              </p:nvSpPr>
              <p:spPr bwMode="auto">
                <a:xfrm>
                  <a:off x="3619" y="3021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70" name="Line 66"/>
                <p:cNvSpPr>
                  <a:spLocks noChangeShapeType="1"/>
                </p:cNvSpPr>
                <p:nvPr/>
              </p:nvSpPr>
              <p:spPr bwMode="auto">
                <a:xfrm>
                  <a:off x="3619" y="3066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71" name="Line 67"/>
                <p:cNvSpPr>
                  <a:spLocks noChangeShapeType="1"/>
                </p:cNvSpPr>
                <p:nvPr/>
              </p:nvSpPr>
              <p:spPr bwMode="auto">
                <a:xfrm>
                  <a:off x="3619" y="3112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72" name="Line 68"/>
                <p:cNvSpPr>
                  <a:spLocks noChangeShapeType="1"/>
                </p:cNvSpPr>
                <p:nvPr/>
              </p:nvSpPr>
              <p:spPr bwMode="auto">
                <a:xfrm>
                  <a:off x="3619" y="3157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73" name="Line 69"/>
                <p:cNvSpPr>
                  <a:spLocks noChangeShapeType="1"/>
                </p:cNvSpPr>
                <p:nvPr/>
              </p:nvSpPr>
              <p:spPr bwMode="auto">
                <a:xfrm>
                  <a:off x="3619" y="3202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74" name="Line 70"/>
                <p:cNvSpPr>
                  <a:spLocks noChangeShapeType="1"/>
                </p:cNvSpPr>
                <p:nvPr/>
              </p:nvSpPr>
              <p:spPr bwMode="auto">
                <a:xfrm>
                  <a:off x="3619" y="3248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</p:grpSp>
          <p:sp>
            <p:nvSpPr>
              <p:cNvPr id="75" name="Text Box 71"/>
              <p:cNvSpPr txBox="1">
                <a:spLocks noChangeAspect="1" noChangeArrowheads="1"/>
              </p:cNvSpPr>
              <p:nvPr/>
            </p:nvSpPr>
            <p:spPr bwMode="auto">
              <a:xfrm>
                <a:off x="1396803" y="2464433"/>
                <a:ext cx="611187" cy="267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2pPr>
                <a:lvl3pPr marL="11430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3pPr>
                <a:lvl4pPr marL="16002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4pPr>
                <a:lvl5pPr marL="20574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9pPr>
              </a:lstStyle>
              <a:p>
                <a:pPr algn="r" rtl="1">
                  <a:spcBef>
                    <a:spcPct val="50000"/>
                  </a:spcBef>
                </a:pPr>
                <a:r>
                  <a:rPr lang="de-DE" sz="813" dirty="0">
                    <a:latin typeface="Arial" charset="0"/>
                    <a:sym typeface="Symbol" pitchFamily="18" charset="2"/>
                  </a:rPr>
                  <a:t>12:00</a:t>
                </a:r>
                <a:endParaRPr lang="de-DE" sz="813" baseline="-25000" dirty="0"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76" name="Text Box 72"/>
              <p:cNvSpPr txBox="1">
                <a:spLocks noChangeAspect="1" noChangeArrowheads="1"/>
              </p:cNvSpPr>
              <p:nvPr/>
            </p:nvSpPr>
            <p:spPr bwMode="auto">
              <a:xfrm>
                <a:off x="2669976" y="2747007"/>
                <a:ext cx="649287" cy="267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2pPr>
                <a:lvl3pPr marL="11430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3pPr>
                <a:lvl4pPr marL="16002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4pPr>
                <a:lvl5pPr marL="20574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9pPr>
              </a:lstStyle>
              <a:p>
                <a:pPr algn="r" rtl="1">
                  <a:spcBef>
                    <a:spcPct val="50000"/>
                  </a:spcBef>
                </a:pPr>
                <a:r>
                  <a:rPr lang="de-DE" sz="813" dirty="0">
                    <a:latin typeface="Arial" charset="0"/>
                    <a:sym typeface="Symbol" pitchFamily="18" charset="2"/>
                  </a:rPr>
                  <a:t>12:00</a:t>
                </a:r>
                <a:endParaRPr lang="de-DE" sz="813" baseline="-25000" dirty="0"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77" name="Line 73"/>
              <p:cNvSpPr>
                <a:spLocks noChangeAspect="1" noChangeShapeType="1"/>
              </p:cNvSpPr>
              <p:nvPr/>
            </p:nvSpPr>
            <p:spPr bwMode="auto">
              <a:xfrm>
                <a:off x="2017919" y="3030083"/>
                <a:ext cx="1409700" cy="490539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81" name="Line 78"/>
              <p:cNvSpPr>
                <a:spLocks noChangeAspect="1" noChangeShapeType="1"/>
              </p:cNvSpPr>
              <p:nvPr/>
            </p:nvSpPr>
            <p:spPr bwMode="auto">
              <a:xfrm flipH="1">
                <a:off x="2009577" y="3800758"/>
                <a:ext cx="1409700" cy="490537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82" name="Line 79"/>
              <p:cNvSpPr>
                <a:spLocks noChangeAspect="1" noChangeShapeType="1"/>
              </p:cNvSpPr>
              <p:nvPr/>
            </p:nvSpPr>
            <p:spPr bwMode="auto">
              <a:xfrm>
                <a:off x="1994711" y="4539230"/>
                <a:ext cx="1409700" cy="48895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97" name="Text Box 94"/>
              <p:cNvSpPr txBox="1">
                <a:spLocks noChangeAspect="1" noChangeArrowheads="1"/>
              </p:cNvSpPr>
              <p:nvPr/>
            </p:nvSpPr>
            <p:spPr bwMode="auto">
              <a:xfrm>
                <a:off x="2168207" y="3701528"/>
                <a:ext cx="941984" cy="298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2pPr>
                <a:lvl3pPr marL="11430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3pPr>
                <a:lvl4pPr marL="16002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4pPr>
                <a:lvl5pPr marL="20574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sz="975" dirty="0" err="1">
                    <a:latin typeface="Arial" charset="0"/>
                    <a:sym typeface="Symbol" pitchFamily="18" charset="2"/>
                  </a:rPr>
                  <a:t>Del_Req</a:t>
                </a:r>
                <a:endParaRPr lang="de-DE" sz="975" baseline="-25000" dirty="0"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102" name="Group 99"/>
              <p:cNvGrpSpPr>
                <a:grpSpLocks noChangeAspect="1"/>
              </p:cNvGrpSpPr>
              <p:nvPr/>
            </p:nvGrpSpPr>
            <p:grpSpPr bwMode="auto">
              <a:xfrm>
                <a:off x="3331964" y="2962907"/>
                <a:ext cx="61912" cy="2876551"/>
                <a:chOff x="3619" y="1116"/>
                <a:chExt cx="46" cy="2132"/>
              </a:xfrm>
            </p:grpSpPr>
            <p:sp>
              <p:nvSpPr>
                <p:cNvPr id="103" name="Line 100"/>
                <p:cNvSpPr>
                  <a:spLocks noChangeShapeType="1"/>
                </p:cNvSpPr>
                <p:nvPr/>
              </p:nvSpPr>
              <p:spPr bwMode="auto">
                <a:xfrm>
                  <a:off x="3619" y="1116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04" name="Line 101"/>
                <p:cNvSpPr>
                  <a:spLocks noChangeShapeType="1"/>
                </p:cNvSpPr>
                <p:nvPr/>
              </p:nvSpPr>
              <p:spPr bwMode="auto">
                <a:xfrm>
                  <a:off x="3619" y="1161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05" name="Line 102"/>
                <p:cNvSpPr>
                  <a:spLocks noChangeShapeType="1"/>
                </p:cNvSpPr>
                <p:nvPr/>
              </p:nvSpPr>
              <p:spPr bwMode="auto">
                <a:xfrm>
                  <a:off x="3619" y="1207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06" name="Line 103"/>
                <p:cNvSpPr>
                  <a:spLocks noChangeShapeType="1"/>
                </p:cNvSpPr>
                <p:nvPr/>
              </p:nvSpPr>
              <p:spPr bwMode="auto">
                <a:xfrm>
                  <a:off x="3619" y="1252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07" name="Line 104"/>
                <p:cNvSpPr>
                  <a:spLocks noChangeShapeType="1"/>
                </p:cNvSpPr>
                <p:nvPr/>
              </p:nvSpPr>
              <p:spPr bwMode="auto">
                <a:xfrm>
                  <a:off x="3619" y="1297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08" name="Line 105"/>
                <p:cNvSpPr>
                  <a:spLocks noChangeShapeType="1"/>
                </p:cNvSpPr>
                <p:nvPr/>
              </p:nvSpPr>
              <p:spPr bwMode="auto">
                <a:xfrm>
                  <a:off x="3619" y="134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09" name="Line 106"/>
                <p:cNvSpPr>
                  <a:spLocks noChangeShapeType="1"/>
                </p:cNvSpPr>
                <p:nvPr/>
              </p:nvSpPr>
              <p:spPr bwMode="auto">
                <a:xfrm>
                  <a:off x="3619" y="1388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10" name="Line 107"/>
                <p:cNvSpPr>
                  <a:spLocks noChangeShapeType="1"/>
                </p:cNvSpPr>
                <p:nvPr/>
              </p:nvSpPr>
              <p:spPr bwMode="auto">
                <a:xfrm>
                  <a:off x="3619" y="143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11" name="Line 108"/>
                <p:cNvSpPr>
                  <a:spLocks noChangeShapeType="1"/>
                </p:cNvSpPr>
                <p:nvPr/>
              </p:nvSpPr>
              <p:spPr bwMode="auto">
                <a:xfrm>
                  <a:off x="3619" y="147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12" name="Line 109"/>
                <p:cNvSpPr>
                  <a:spLocks noChangeShapeType="1"/>
                </p:cNvSpPr>
                <p:nvPr/>
              </p:nvSpPr>
              <p:spPr bwMode="auto">
                <a:xfrm>
                  <a:off x="3619" y="1524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13" name="Line 110"/>
                <p:cNvSpPr>
                  <a:spLocks noChangeShapeType="1"/>
                </p:cNvSpPr>
                <p:nvPr/>
              </p:nvSpPr>
              <p:spPr bwMode="auto">
                <a:xfrm>
                  <a:off x="3619" y="156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14" name="Line 111"/>
                <p:cNvSpPr>
                  <a:spLocks noChangeShapeType="1"/>
                </p:cNvSpPr>
                <p:nvPr/>
              </p:nvSpPr>
              <p:spPr bwMode="auto">
                <a:xfrm>
                  <a:off x="3619" y="1615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15" name="Line 112"/>
                <p:cNvSpPr>
                  <a:spLocks noChangeShapeType="1"/>
                </p:cNvSpPr>
                <p:nvPr/>
              </p:nvSpPr>
              <p:spPr bwMode="auto">
                <a:xfrm>
                  <a:off x="3619" y="1660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16" name="Line 113"/>
                <p:cNvSpPr>
                  <a:spLocks noChangeShapeType="1"/>
                </p:cNvSpPr>
                <p:nvPr/>
              </p:nvSpPr>
              <p:spPr bwMode="auto">
                <a:xfrm>
                  <a:off x="3619" y="1705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17" name="Line 114"/>
                <p:cNvSpPr>
                  <a:spLocks noChangeShapeType="1"/>
                </p:cNvSpPr>
                <p:nvPr/>
              </p:nvSpPr>
              <p:spPr bwMode="auto">
                <a:xfrm>
                  <a:off x="3619" y="1751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18" name="Line 115"/>
                <p:cNvSpPr>
                  <a:spLocks noChangeShapeType="1"/>
                </p:cNvSpPr>
                <p:nvPr/>
              </p:nvSpPr>
              <p:spPr bwMode="auto">
                <a:xfrm>
                  <a:off x="3619" y="1796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19" name="Line 116"/>
                <p:cNvSpPr>
                  <a:spLocks noChangeShapeType="1"/>
                </p:cNvSpPr>
                <p:nvPr/>
              </p:nvSpPr>
              <p:spPr bwMode="auto">
                <a:xfrm>
                  <a:off x="3619" y="1841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20" name="Line 117"/>
                <p:cNvSpPr>
                  <a:spLocks noChangeShapeType="1"/>
                </p:cNvSpPr>
                <p:nvPr/>
              </p:nvSpPr>
              <p:spPr bwMode="auto">
                <a:xfrm>
                  <a:off x="3619" y="1887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21" name="Line 118"/>
                <p:cNvSpPr>
                  <a:spLocks noChangeShapeType="1"/>
                </p:cNvSpPr>
                <p:nvPr/>
              </p:nvSpPr>
              <p:spPr bwMode="auto">
                <a:xfrm>
                  <a:off x="3619" y="1932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22" name="Line 119"/>
                <p:cNvSpPr>
                  <a:spLocks noChangeShapeType="1"/>
                </p:cNvSpPr>
                <p:nvPr/>
              </p:nvSpPr>
              <p:spPr bwMode="auto">
                <a:xfrm>
                  <a:off x="3619" y="1977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23" name="Line 120"/>
                <p:cNvSpPr>
                  <a:spLocks noChangeShapeType="1"/>
                </p:cNvSpPr>
                <p:nvPr/>
              </p:nvSpPr>
              <p:spPr bwMode="auto">
                <a:xfrm>
                  <a:off x="3619" y="202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24" name="Line 121"/>
                <p:cNvSpPr>
                  <a:spLocks noChangeShapeType="1"/>
                </p:cNvSpPr>
                <p:nvPr/>
              </p:nvSpPr>
              <p:spPr bwMode="auto">
                <a:xfrm>
                  <a:off x="3619" y="2068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25" name="Line 122"/>
                <p:cNvSpPr>
                  <a:spLocks noChangeShapeType="1"/>
                </p:cNvSpPr>
                <p:nvPr/>
              </p:nvSpPr>
              <p:spPr bwMode="auto">
                <a:xfrm>
                  <a:off x="3619" y="211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26" name="Line 123"/>
                <p:cNvSpPr>
                  <a:spLocks noChangeShapeType="1"/>
                </p:cNvSpPr>
                <p:nvPr/>
              </p:nvSpPr>
              <p:spPr bwMode="auto">
                <a:xfrm>
                  <a:off x="3619" y="215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27" name="Line 124"/>
                <p:cNvSpPr>
                  <a:spLocks noChangeShapeType="1"/>
                </p:cNvSpPr>
                <p:nvPr/>
              </p:nvSpPr>
              <p:spPr bwMode="auto">
                <a:xfrm>
                  <a:off x="3619" y="2205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28" name="Line 125"/>
                <p:cNvSpPr>
                  <a:spLocks noChangeShapeType="1"/>
                </p:cNvSpPr>
                <p:nvPr/>
              </p:nvSpPr>
              <p:spPr bwMode="auto">
                <a:xfrm>
                  <a:off x="3619" y="2250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29" name="Line 126"/>
                <p:cNvSpPr>
                  <a:spLocks noChangeShapeType="1"/>
                </p:cNvSpPr>
                <p:nvPr/>
              </p:nvSpPr>
              <p:spPr bwMode="auto">
                <a:xfrm>
                  <a:off x="3619" y="2296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30" name="Line 127"/>
                <p:cNvSpPr>
                  <a:spLocks noChangeShapeType="1"/>
                </p:cNvSpPr>
                <p:nvPr/>
              </p:nvSpPr>
              <p:spPr bwMode="auto">
                <a:xfrm>
                  <a:off x="3619" y="2341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31" name="Line 128"/>
                <p:cNvSpPr>
                  <a:spLocks noChangeShapeType="1"/>
                </p:cNvSpPr>
                <p:nvPr/>
              </p:nvSpPr>
              <p:spPr bwMode="auto">
                <a:xfrm>
                  <a:off x="3619" y="2386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32" name="Line 129"/>
                <p:cNvSpPr>
                  <a:spLocks noChangeShapeType="1"/>
                </p:cNvSpPr>
                <p:nvPr/>
              </p:nvSpPr>
              <p:spPr bwMode="auto">
                <a:xfrm>
                  <a:off x="3619" y="2432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33" name="Line 130"/>
                <p:cNvSpPr>
                  <a:spLocks noChangeShapeType="1"/>
                </p:cNvSpPr>
                <p:nvPr/>
              </p:nvSpPr>
              <p:spPr bwMode="auto">
                <a:xfrm>
                  <a:off x="3619" y="2477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34" name="Line 131"/>
                <p:cNvSpPr>
                  <a:spLocks noChangeShapeType="1"/>
                </p:cNvSpPr>
                <p:nvPr/>
              </p:nvSpPr>
              <p:spPr bwMode="auto">
                <a:xfrm>
                  <a:off x="3619" y="2522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35" name="Line 132"/>
                <p:cNvSpPr>
                  <a:spLocks noChangeShapeType="1"/>
                </p:cNvSpPr>
                <p:nvPr/>
              </p:nvSpPr>
              <p:spPr bwMode="auto">
                <a:xfrm>
                  <a:off x="3619" y="2568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36" name="Line 133"/>
                <p:cNvSpPr>
                  <a:spLocks noChangeShapeType="1"/>
                </p:cNvSpPr>
                <p:nvPr/>
              </p:nvSpPr>
              <p:spPr bwMode="auto">
                <a:xfrm>
                  <a:off x="3619" y="261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37" name="Line 134"/>
                <p:cNvSpPr>
                  <a:spLocks noChangeShapeType="1"/>
                </p:cNvSpPr>
                <p:nvPr/>
              </p:nvSpPr>
              <p:spPr bwMode="auto">
                <a:xfrm>
                  <a:off x="3619" y="2658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38" name="Line 135"/>
                <p:cNvSpPr>
                  <a:spLocks noChangeShapeType="1"/>
                </p:cNvSpPr>
                <p:nvPr/>
              </p:nvSpPr>
              <p:spPr bwMode="auto">
                <a:xfrm>
                  <a:off x="3619" y="2704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39" name="Line 136"/>
                <p:cNvSpPr>
                  <a:spLocks noChangeShapeType="1"/>
                </p:cNvSpPr>
                <p:nvPr/>
              </p:nvSpPr>
              <p:spPr bwMode="auto">
                <a:xfrm>
                  <a:off x="3619" y="274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40" name="Line 137"/>
                <p:cNvSpPr>
                  <a:spLocks noChangeShapeType="1"/>
                </p:cNvSpPr>
                <p:nvPr/>
              </p:nvSpPr>
              <p:spPr bwMode="auto">
                <a:xfrm>
                  <a:off x="3619" y="2794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41" name="Line 138"/>
                <p:cNvSpPr>
                  <a:spLocks noChangeShapeType="1"/>
                </p:cNvSpPr>
                <p:nvPr/>
              </p:nvSpPr>
              <p:spPr bwMode="auto">
                <a:xfrm>
                  <a:off x="3619" y="2840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42" name="Line 139"/>
                <p:cNvSpPr>
                  <a:spLocks noChangeShapeType="1"/>
                </p:cNvSpPr>
                <p:nvPr/>
              </p:nvSpPr>
              <p:spPr bwMode="auto">
                <a:xfrm>
                  <a:off x="3619" y="2885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43" name="Line 140"/>
                <p:cNvSpPr>
                  <a:spLocks noChangeShapeType="1"/>
                </p:cNvSpPr>
                <p:nvPr/>
              </p:nvSpPr>
              <p:spPr bwMode="auto">
                <a:xfrm>
                  <a:off x="3619" y="2930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44" name="Line 141"/>
                <p:cNvSpPr>
                  <a:spLocks noChangeShapeType="1"/>
                </p:cNvSpPr>
                <p:nvPr/>
              </p:nvSpPr>
              <p:spPr bwMode="auto">
                <a:xfrm>
                  <a:off x="3619" y="2976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45" name="Line 142"/>
                <p:cNvSpPr>
                  <a:spLocks noChangeShapeType="1"/>
                </p:cNvSpPr>
                <p:nvPr/>
              </p:nvSpPr>
              <p:spPr bwMode="auto">
                <a:xfrm>
                  <a:off x="3619" y="3021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46" name="Line 143"/>
                <p:cNvSpPr>
                  <a:spLocks noChangeShapeType="1"/>
                </p:cNvSpPr>
                <p:nvPr/>
              </p:nvSpPr>
              <p:spPr bwMode="auto">
                <a:xfrm>
                  <a:off x="3619" y="3066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47" name="Line 144"/>
                <p:cNvSpPr>
                  <a:spLocks noChangeShapeType="1"/>
                </p:cNvSpPr>
                <p:nvPr/>
              </p:nvSpPr>
              <p:spPr bwMode="auto">
                <a:xfrm>
                  <a:off x="3619" y="3112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48" name="Line 145"/>
                <p:cNvSpPr>
                  <a:spLocks noChangeShapeType="1"/>
                </p:cNvSpPr>
                <p:nvPr/>
              </p:nvSpPr>
              <p:spPr bwMode="auto">
                <a:xfrm>
                  <a:off x="3619" y="3157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49" name="Line 146"/>
                <p:cNvSpPr>
                  <a:spLocks noChangeShapeType="1"/>
                </p:cNvSpPr>
                <p:nvPr/>
              </p:nvSpPr>
              <p:spPr bwMode="auto">
                <a:xfrm>
                  <a:off x="3619" y="3202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  <p:sp>
              <p:nvSpPr>
                <p:cNvPr id="150" name="Line 147"/>
                <p:cNvSpPr>
                  <a:spLocks noChangeShapeType="1"/>
                </p:cNvSpPr>
                <p:nvPr/>
              </p:nvSpPr>
              <p:spPr bwMode="auto">
                <a:xfrm>
                  <a:off x="3619" y="3248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275"/>
                </a:p>
              </p:txBody>
            </p:sp>
          </p:grpSp>
          <p:sp>
            <p:nvSpPr>
              <p:cNvPr id="151" name="Line 148"/>
              <p:cNvSpPr>
                <a:spLocks noChangeAspect="1" noChangeShapeType="1"/>
              </p:cNvSpPr>
              <p:nvPr/>
            </p:nvSpPr>
            <p:spPr bwMode="auto">
              <a:xfrm flipH="1">
                <a:off x="2009576" y="2962907"/>
                <a:ext cx="177641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152" name="Line 149"/>
              <p:cNvSpPr>
                <a:spLocks noChangeAspect="1" noChangeShapeType="1"/>
              </p:cNvSpPr>
              <p:nvPr/>
            </p:nvSpPr>
            <p:spPr bwMode="auto">
              <a:xfrm>
                <a:off x="3692327" y="2675569"/>
                <a:ext cx="0" cy="279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75"/>
              </a:p>
            </p:txBody>
          </p:sp>
          <p:sp>
            <p:nvSpPr>
              <p:cNvPr id="271" name="Text Box 94"/>
              <p:cNvSpPr txBox="1">
                <a:spLocks noChangeAspect="1" noChangeArrowheads="1"/>
              </p:cNvSpPr>
              <p:nvPr/>
            </p:nvSpPr>
            <p:spPr bwMode="auto">
              <a:xfrm>
                <a:off x="2168207" y="3168887"/>
                <a:ext cx="612775" cy="298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2pPr>
                <a:lvl3pPr marL="11430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3pPr>
                <a:lvl4pPr marL="16002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4pPr>
                <a:lvl5pPr marL="20574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sz="975" dirty="0" err="1">
                    <a:latin typeface="Arial" charset="0"/>
                    <a:sym typeface="Symbol" pitchFamily="18" charset="2"/>
                  </a:rPr>
                  <a:t>Sync</a:t>
                </a:r>
                <a:endParaRPr lang="de-DE" sz="975" baseline="-25000" dirty="0"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272" name="Text Box 94"/>
              <p:cNvSpPr txBox="1">
                <a:spLocks noChangeAspect="1" noChangeArrowheads="1"/>
              </p:cNvSpPr>
              <p:nvPr/>
            </p:nvSpPr>
            <p:spPr bwMode="auto">
              <a:xfrm>
                <a:off x="2113226" y="4329763"/>
                <a:ext cx="902204" cy="298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2pPr>
                <a:lvl3pPr marL="11430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3pPr>
                <a:lvl4pPr marL="16002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4pPr>
                <a:lvl5pPr marL="2057400" indent="-228600"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6600"/>
                    </a:solidFill>
                    <a:latin typeface="Arial Rounded MT Bold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sz="975" dirty="0" err="1">
                    <a:latin typeface="Arial" charset="0"/>
                    <a:sym typeface="Symbol" pitchFamily="18" charset="2"/>
                  </a:rPr>
                  <a:t>Del_Resp</a:t>
                </a:r>
                <a:endParaRPr lang="de-DE" sz="975" baseline="-25000" dirty="0">
                  <a:latin typeface="Arial" charset="0"/>
                  <a:sym typeface="Symbol" pitchFamily="18" charset="2"/>
                </a:endParaRPr>
              </a:p>
            </p:txBody>
          </p:sp>
        </p:grpSp>
      </p:grpSp>
      <p:sp>
        <p:nvSpPr>
          <p:cNvPr id="332" name="Line 73"/>
          <p:cNvSpPr>
            <a:spLocks noChangeAspect="1" noChangeShapeType="1"/>
          </p:cNvSpPr>
          <p:nvPr/>
        </p:nvSpPr>
        <p:spPr bwMode="auto">
          <a:xfrm>
            <a:off x="4497272" y="2724280"/>
            <a:ext cx="1828366" cy="636224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333" name="Line 78"/>
          <p:cNvSpPr>
            <a:spLocks noChangeAspect="1" noChangeShapeType="1"/>
          </p:cNvSpPr>
          <p:nvPr/>
        </p:nvSpPr>
        <p:spPr bwMode="auto">
          <a:xfrm flipH="1">
            <a:off x="4483400" y="3600277"/>
            <a:ext cx="1837723" cy="639477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334" name="Line 78"/>
          <p:cNvSpPr>
            <a:spLocks noChangeAspect="1" noChangeShapeType="1"/>
          </p:cNvSpPr>
          <p:nvPr/>
        </p:nvSpPr>
        <p:spPr bwMode="auto">
          <a:xfrm flipH="1">
            <a:off x="4491620" y="3959071"/>
            <a:ext cx="1837723" cy="639477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335" name="Line 78"/>
          <p:cNvSpPr>
            <a:spLocks noChangeAspect="1" noChangeShapeType="1"/>
          </p:cNvSpPr>
          <p:nvPr/>
        </p:nvSpPr>
        <p:spPr bwMode="auto">
          <a:xfrm flipH="1">
            <a:off x="2947845" y="3091251"/>
            <a:ext cx="1562030" cy="543544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336" name="Line 73"/>
          <p:cNvSpPr>
            <a:spLocks noChangeAspect="1" noChangeShapeType="1"/>
          </p:cNvSpPr>
          <p:nvPr/>
        </p:nvSpPr>
        <p:spPr bwMode="auto">
          <a:xfrm>
            <a:off x="2943672" y="3866534"/>
            <a:ext cx="1538857" cy="535482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338" name="Line 73"/>
          <p:cNvSpPr>
            <a:spLocks noChangeAspect="1" noChangeShapeType="1"/>
          </p:cNvSpPr>
          <p:nvPr/>
        </p:nvSpPr>
        <p:spPr bwMode="auto">
          <a:xfrm>
            <a:off x="2957616" y="4283134"/>
            <a:ext cx="1552259" cy="540146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339" name="Text Box 94"/>
          <p:cNvSpPr txBox="1">
            <a:spLocks noChangeAspect="1" noChangeArrowheads="1"/>
          </p:cNvSpPr>
          <p:nvPr/>
        </p:nvSpPr>
        <p:spPr bwMode="auto">
          <a:xfrm>
            <a:off x="4529402" y="4587567"/>
            <a:ext cx="497880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975" dirty="0">
                <a:latin typeface="Arial" charset="0"/>
                <a:sym typeface="Symbol" pitchFamily="18" charset="2"/>
              </a:rPr>
              <a:t>T</a:t>
            </a:r>
            <a:r>
              <a:rPr lang="de-DE" sz="975" baseline="-25000" dirty="0">
                <a:latin typeface="Arial" charset="0"/>
                <a:sym typeface="Symbol" pitchFamily="18" charset="2"/>
              </a:rPr>
              <a:t>04</a:t>
            </a:r>
          </a:p>
        </p:txBody>
      </p:sp>
      <p:sp>
        <p:nvSpPr>
          <p:cNvPr id="340" name="Text Box 94"/>
          <p:cNvSpPr txBox="1">
            <a:spLocks noChangeAspect="1" noChangeArrowheads="1"/>
          </p:cNvSpPr>
          <p:nvPr/>
        </p:nvSpPr>
        <p:spPr bwMode="auto">
          <a:xfrm>
            <a:off x="5616224" y="4206845"/>
            <a:ext cx="497880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975" dirty="0" err="1">
                <a:latin typeface="Arial" charset="0"/>
                <a:sym typeface="Symbol" pitchFamily="18" charset="2"/>
              </a:rPr>
              <a:t>Sync</a:t>
            </a:r>
            <a:endParaRPr lang="de-DE" sz="975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341" name="Text Box 94"/>
          <p:cNvSpPr txBox="1">
            <a:spLocks noChangeAspect="1" noChangeArrowheads="1"/>
          </p:cNvSpPr>
          <p:nvPr/>
        </p:nvSpPr>
        <p:spPr bwMode="auto">
          <a:xfrm>
            <a:off x="5159113" y="2781447"/>
            <a:ext cx="1085696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975" dirty="0" err="1">
                <a:latin typeface="Arial" charset="0"/>
                <a:sym typeface="Symbol" pitchFamily="18" charset="2"/>
              </a:rPr>
              <a:t>Del_Req</a:t>
            </a:r>
            <a:r>
              <a:rPr lang="de-DE" sz="975" dirty="0">
                <a:latin typeface="Arial" charset="0"/>
                <a:sym typeface="Symbol" pitchFamily="18" charset="2"/>
              </a:rPr>
              <a:t> + TLV</a:t>
            </a:r>
            <a:endParaRPr lang="de-DE" sz="975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342" name="Text Box 94"/>
          <p:cNvSpPr txBox="1">
            <a:spLocks noChangeAspect="1" noChangeArrowheads="1"/>
          </p:cNvSpPr>
          <p:nvPr/>
        </p:nvSpPr>
        <p:spPr bwMode="auto">
          <a:xfrm>
            <a:off x="4926494" y="3472757"/>
            <a:ext cx="1244822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975" dirty="0" err="1">
                <a:latin typeface="Arial" charset="0"/>
                <a:sym typeface="Symbol" pitchFamily="18" charset="2"/>
              </a:rPr>
              <a:t>Del_Resp</a:t>
            </a:r>
            <a:r>
              <a:rPr lang="de-DE" sz="975" dirty="0">
                <a:latin typeface="Arial" charset="0"/>
                <a:sym typeface="Symbol" pitchFamily="18" charset="2"/>
              </a:rPr>
              <a:t> + TLV</a:t>
            </a:r>
            <a:endParaRPr lang="de-DE" sz="975" baseline="-25000" dirty="0">
              <a:latin typeface="Arial" charset="0"/>
              <a:sym typeface="Symbol" pitchFamily="18" charset="2"/>
            </a:endParaRPr>
          </a:p>
        </p:txBody>
      </p:sp>
      <p:pic>
        <p:nvPicPr>
          <p:cNvPr id="343" name="Grafik 3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986" y="6039001"/>
            <a:ext cx="1580416" cy="390856"/>
          </a:xfrm>
          <a:prstGeom prst="rect">
            <a:avLst/>
          </a:prstGeom>
        </p:spPr>
      </p:pic>
      <p:sp>
        <p:nvSpPr>
          <p:cNvPr id="344" name="Line 74"/>
          <p:cNvSpPr>
            <a:spLocks noChangeAspect="1" noChangeShapeType="1"/>
          </p:cNvSpPr>
          <p:nvPr/>
        </p:nvSpPr>
        <p:spPr bwMode="auto">
          <a:xfrm flipH="1">
            <a:off x="3239020" y="2559609"/>
            <a:ext cx="356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pic>
        <p:nvPicPr>
          <p:cNvPr id="346" name="Grafik 3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23" y="1503916"/>
            <a:ext cx="362011" cy="589771"/>
          </a:xfrm>
          <a:prstGeom prst="rect">
            <a:avLst/>
          </a:prstGeom>
        </p:spPr>
      </p:pic>
      <p:pic>
        <p:nvPicPr>
          <p:cNvPr id="347" name="Grafik 3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476" y="1509415"/>
            <a:ext cx="362011" cy="589771"/>
          </a:xfrm>
          <a:prstGeom prst="rect">
            <a:avLst/>
          </a:prstGeom>
        </p:spPr>
      </p:pic>
      <p:cxnSp>
        <p:nvCxnSpPr>
          <p:cNvPr id="349" name="Gewinkelter Verbinder 348"/>
          <p:cNvCxnSpPr>
            <a:stCxn id="346" idx="2"/>
            <a:endCxn id="23" idx="1"/>
          </p:cNvCxnSpPr>
          <p:nvPr/>
        </p:nvCxnSpPr>
        <p:spPr>
          <a:xfrm rot="16200000" flipH="1">
            <a:off x="906205" y="1954210"/>
            <a:ext cx="90895" cy="3698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Gewinkelter Verbinder 350"/>
          <p:cNvCxnSpPr>
            <a:stCxn id="347" idx="2"/>
            <a:endCxn id="159" idx="3"/>
          </p:cNvCxnSpPr>
          <p:nvPr/>
        </p:nvCxnSpPr>
        <p:spPr>
          <a:xfrm rot="5400000">
            <a:off x="5183338" y="1957437"/>
            <a:ext cx="85396" cy="3688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Oval 97"/>
          <p:cNvSpPr>
            <a:spLocks noChangeAspect="1" noChangeArrowheads="1"/>
          </p:cNvSpPr>
          <p:nvPr/>
        </p:nvSpPr>
        <p:spPr bwMode="auto">
          <a:xfrm>
            <a:off x="5824388" y="2781448"/>
            <a:ext cx="289716" cy="213169"/>
          </a:xfrm>
          <a:prstGeom prst="ellipse">
            <a:avLst/>
          </a:prstGeom>
          <a:noFill/>
          <a:ln w="127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AT" sz="2275"/>
          </a:p>
        </p:txBody>
      </p:sp>
      <p:sp>
        <p:nvSpPr>
          <p:cNvPr id="3" name="Freihandform 2"/>
          <p:cNvSpPr/>
          <p:nvPr/>
        </p:nvSpPr>
        <p:spPr>
          <a:xfrm>
            <a:off x="6117497" y="2903200"/>
            <a:ext cx="915470" cy="1048643"/>
          </a:xfrm>
          <a:custGeom>
            <a:avLst/>
            <a:gdLst>
              <a:gd name="connsiteX0" fmla="*/ 0 w 1110963"/>
              <a:gd name="connsiteY0" fmla="*/ 0 h 1300162"/>
              <a:gd name="connsiteX1" fmla="*/ 581025 w 1110963"/>
              <a:gd name="connsiteY1" fmla="*/ 52387 h 1300162"/>
              <a:gd name="connsiteX2" fmla="*/ 900112 w 1110963"/>
              <a:gd name="connsiteY2" fmla="*/ 204787 h 1300162"/>
              <a:gd name="connsiteX3" fmla="*/ 1085850 w 1110963"/>
              <a:gd name="connsiteY3" fmla="*/ 533400 h 1300162"/>
              <a:gd name="connsiteX4" fmla="*/ 1095375 w 1110963"/>
              <a:gd name="connsiteY4" fmla="*/ 795337 h 1300162"/>
              <a:gd name="connsiteX5" fmla="*/ 957262 w 1110963"/>
              <a:gd name="connsiteY5" fmla="*/ 1095375 h 1300162"/>
              <a:gd name="connsiteX6" fmla="*/ 319087 w 1110963"/>
              <a:gd name="connsiteY6" fmla="*/ 1300162 h 1300162"/>
              <a:gd name="connsiteX0" fmla="*/ 0 w 1099056"/>
              <a:gd name="connsiteY0" fmla="*/ 0 h 1290637"/>
              <a:gd name="connsiteX1" fmla="*/ 569118 w 1099056"/>
              <a:gd name="connsiteY1" fmla="*/ 42862 h 1290637"/>
              <a:gd name="connsiteX2" fmla="*/ 888205 w 1099056"/>
              <a:gd name="connsiteY2" fmla="*/ 195262 h 1290637"/>
              <a:gd name="connsiteX3" fmla="*/ 1073943 w 1099056"/>
              <a:gd name="connsiteY3" fmla="*/ 523875 h 1290637"/>
              <a:gd name="connsiteX4" fmla="*/ 1083468 w 1099056"/>
              <a:gd name="connsiteY4" fmla="*/ 785812 h 1290637"/>
              <a:gd name="connsiteX5" fmla="*/ 945355 w 1099056"/>
              <a:gd name="connsiteY5" fmla="*/ 1085850 h 1290637"/>
              <a:gd name="connsiteX6" fmla="*/ 307180 w 1099056"/>
              <a:gd name="connsiteY6" fmla="*/ 1290637 h 1290637"/>
              <a:gd name="connsiteX0" fmla="*/ 0 w 1076600"/>
              <a:gd name="connsiteY0" fmla="*/ 0 h 1290637"/>
              <a:gd name="connsiteX1" fmla="*/ 569118 w 1076600"/>
              <a:gd name="connsiteY1" fmla="*/ 42862 h 1290637"/>
              <a:gd name="connsiteX2" fmla="*/ 888205 w 1076600"/>
              <a:gd name="connsiteY2" fmla="*/ 195262 h 1290637"/>
              <a:gd name="connsiteX3" fmla="*/ 1073943 w 1076600"/>
              <a:gd name="connsiteY3" fmla="*/ 523875 h 1290637"/>
              <a:gd name="connsiteX4" fmla="*/ 945355 w 1076600"/>
              <a:gd name="connsiteY4" fmla="*/ 1085850 h 1290637"/>
              <a:gd name="connsiteX5" fmla="*/ 307180 w 1076600"/>
              <a:gd name="connsiteY5" fmla="*/ 1290637 h 1290637"/>
              <a:gd name="connsiteX0" fmla="*/ 0 w 1075787"/>
              <a:gd name="connsiteY0" fmla="*/ 0 h 1290637"/>
              <a:gd name="connsiteX1" fmla="*/ 569118 w 1075787"/>
              <a:gd name="connsiteY1" fmla="*/ 42862 h 1290637"/>
              <a:gd name="connsiteX2" fmla="*/ 902492 w 1075787"/>
              <a:gd name="connsiteY2" fmla="*/ 176212 h 1290637"/>
              <a:gd name="connsiteX3" fmla="*/ 1073943 w 1075787"/>
              <a:gd name="connsiteY3" fmla="*/ 523875 h 1290637"/>
              <a:gd name="connsiteX4" fmla="*/ 945355 w 1075787"/>
              <a:gd name="connsiteY4" fmla="*/ 1085850 h 1290637"/>
              <a:gd name="connsiteX5" fmla="*/ 307180 w 1075787"/>
              <a:gd name="connsiteY5" fmla="*/ 1290637 h 1290637"/>
              <a:gd name="connsiteX0" fmla="*/ 0 w 1075231"/>
              <a:gd name="connsiteY0" fmla="*/ 0 h 1290637"/>
              <a:gd name="connsiteX1" fmla="*/ 569118 w 1075231"/>
              <a:gd name="connsiteY1" fmla="*/ 42862 h 1290637"/>
              <a:gd name="connsiteX2" fmla="*/ 902492 w 1075231"/>
              <a:gd name="connsiteY2" fmla="*/ 176212 h 1290637"/>
              <a:gd name="connsiteX3" fmla="*/ 1073943 w 1075231"/>
              <a:gd name="connsiteY3" fmla="*/ 523875 h 1290637"/>
              <a:gd name="connsiteX4" fmla="*/ 819148 w 1075231"/>
              <a:gd name="connsiteY4" fmla="*/ 1143000 h 1290637"/>
              <a:gd name="connsiteX5" fmla="*/ 307180 w 1075231"/>
              <a:gd name="connsiteY5" fmla="*/ 1290637 h 1290637"/>
              <a:gd name="connsiteX0" fmla="*/ 0 w 1077384"/>
              <a:gd name="connsiteY0" fmla="*/ 0 h 1290637"/>
              <a:gd name="connsiteX1" fmla="*/ 569118 w 1077384"/>
              <a:gd name="connsiteY1" fmla="*/ 42862 h 1290637"/>
              <a:gd name="connsiteX2" fmla="*/ 902492 w 1077384"/>
              <a:gd name="connsiteY2" fmla="*/ 176212 h 1290637"/>
              <a:gd name="connsiteX3" fmla="*/ 1073943 w 1077384"/>
              <a:gd name="connsiteY3" fmla="*/ 523875 h 1290637"/>
              <a:gd name="connsiteX4" fmla="*/ 819148 w 1077384"/>
              <a:gd name="connsiteY4" fmla="*/ 1143000 h 1290637"/>
              <a:gd name="connsiteX5" fmla="*/ 307180 w 1077384"/>
              <a:gd name="connsiteY5" fmla="*/ 1290637 h 1290637"/>
              <a:gd name="connsiteX0" fmla="*/ 0 w 1074841"/>
              <a:gd name="connsiteY0" fmla="*/ 0 h 1290637"/>
              <a:gd name="connsiteX1" fmla="*/ 569118 w 1074841"/>
              <a:gd name="connsiteY1" fmla="*/ 42862 h 1290637"/>
              <a:gd name="connsiteX2" fmla="*/ 902492 w 1074841"/>
              <a:gd name="connsiteY2" fmla="*/ 176212 h 1290637"/>
              <a:gd name="connsiteX3" fmla="*/ 1073943 w 1074841"/>
              <a:gd name="connsiteY3" fmla="*/ 523875 h 1290637"/>
              <a:gd name="connsiteX4" fmla="*/ 819148 w 1074841"/>
              <a:gd name="connsiteY4" fmla="*/ 1143000 h 1290637"/>
              <a:gd name="connsiteX5" fmla="*/ 307180 w 1074841"/>
              <a:gd name="connsiteY5" fmla="*/ 1290637 h 1290637"/>
              <a:gd name="connsiteX0" fmla="*/ 0 w 1074841"/>
              <a:gd name="connsiteY0" fmla="*/ 0 h 1290637"/>
              <a:gd name="connsiteX1" fmla="*/ 569118 w 1074841"/>
              <a:gd name="connsiteY1" fmla="*/ 42862 h 1290637"/>
              <a:gd name="connsiteX2" fmla="*/ 902492 w 1074841"/>
              <a:gd name="connsiteY2" fmla="*/ 176212 h 1290637"/>
              <a:gd name="connsiteX3" fmla="*/ 1073943 w 1074841"/>
              <a:gd name="connsiteY3" fmla="*/ 523875 h 1290637"/>
              <a:gd name="connsiteX4" fmla="*/ 819148 w 1074841"/>
              <a:gd name="connsiteY4" fmla="*/ 1143000 h 1290637"/>
              <a:gd name="connsiteX5" fmla="*/ 307180 w 1074841"/>
              <a:gd name="connsiteY5" fmla="*/ 1290637 h 1290637"/>
              <a:gd name="connsiteX0" fmla="*/ 0 w 1074841"/>
              <a:gd name="connsiteY0" fmla="*/ 0 h 1290637"/>
              <a:gd name="connsiteX1" fmla="*/ 569118 w 1074841"/>
              <a:gd name="connsiteY1" fmla="*/ 42862 h 1290637"/>
              <a:gd name="connsiteX2" fmla="*/ 902492 w 1074841"/>
              <a:gd name="connsiteY2" fmla="*/ 176212 h 1290637"/>
              <a:gd name="connsiteX3" fmla="*/ 1073943 w 1074841"/>
              <a:gd name="connsiteY3" fmla="*/ 523875 h 1290637"/>
              <a:gd name="connsiteX4" fmla="*/ 819148 w 1074841"/>
              <a:gd name="connsiteY4" fmla="*/ 1143000 h 1290637"/>
              <a:gd name="connsiteX5" fmla="*/ 307180 w 1074841"/>
              <a:gd name="connsiteY5" fmla="*/ 1290637 h 1290637"/>
              <a:gd name="connsiteX0" fmla="*/ 0 w 1030618"/>
              <a:gd name="connsiteY0" fmla="*/ 0 h 1290637"/>
              <a:gd name="connsiteX1" fmla="*/ 569118 w 1030618"/>
              <a:gd name="connsiteY1" fmla="*/ 42862 h 1290637"/>
              <a:gd name="connsiteX2" fmla="*/ 902492 w 1030618"/>
              <a:gd name="connsiteY2" fmla="*/ 176212 h 1290637"/>
              <a:gd name="connsiteX3" fmla="*/ 1028699 w 1030618"/>
              <a:gd name="connsiteY3" fmla="*/ 671512 h 1290637"/>
              <a:gd name="connsiteX4" fmla="*/ 819148 w 1030618"/>
              <a:gd name="connsiteY4" fmla="*/ 1143000 h 1290637"/>
              <a:gd name="connsiteX5" fmla="*/ 307180 w 1030618"/>
              <a:gd name="connsiteY5" fmla="*/ 1290637 h 1290637"/>
              <a:gd name="connsiteX0" fmla="*/ 0 w 1032679"/>
              <a:gd name="connsiteY0" fmla="*/ 0 h 1290637"/>
              <a:gd name="connsiteX1" fmla="*/ 569118 w 1032679"/>
              <a:gd name="connsiteY1" fmla="*/ 42862 h 1290637"/>
              <a:gd name="connsiteX2" fmla="*/ 926304 w 1032679"/>
              <a:gd name="connsiteY2" fmla="*/ 228599 h 1290637"/>
              <a:gd name="connsiteX3" fmla="*/ 1028699 w 1032679"/>
              <a:gd name="connsiteY3" fmla="*/ 671512 h 1290637"/>
              <a:gd name="connsiteX4" fmla="*/ 819148 w 1032679"/>
              <a:gd name="connsiteY4" fmla="*/ 1143000 h 1290637"/>
              <a:gd name="connsiteX5" fmla="*/ 307180 w 1032679"/>
              <a:gd name="connsiteY5" fmla="*/ 1290637 h 1290637"/>
              <a:gd name="connsiteX0" fmla="*/ 0 w 1034565"/>
              <a:gd name="connsiteY0" fmla="*/ 0 h 1290637"/>
              <a:gd name="connsiteX1" fmla="*/ 569118 w 1034565"/>
              <a:gd name="connsiteY1" fmla="*/ 42862 h 1290637"/>
              <a:gd name="connsiteX2" fmla="*/ 926304 w 1034565"/>
              <a:gd name="connsiteY2" fmla="*/ 228599 h 1290637"/>
              <a:gd name="connsiteX3" fmla="*/ 1028699 w 1034565"/>
              <a:gd name="connsiteY3" fmla="*/ 671512 h 1290637"/>
              <a:gd name="connsiteX4" fmla="*/ 819148 w 1034565"/>
              <a:gd name="connsiteY4" fmla="*/ 1143000 h 1290637"/>
              <a:gd name="connsiteX5" fmla="*/ 307180 w 1034565"/>
              <a:gd name="connsiteY5" fmla="*/ 1290637 h 1290637"/>
              <a:gd name="connsiteX0" fmla="*/ 0 w 1033479"/>
              <a:gd name="connsiteY0" fmla="*/ 0 h 1290637"/>
              <a:gd name="connsiteX1" fmla="*/ 569118 w 1033479"/>
              <a:gd name="connsiteY1" fmla="*/ 42862 h 1290637"/>
              <a:gd name="connsiteX2" fmla="*/ 926304 w 1033479"/>
              <a:gd name="connsiteY2" fmla="*/ 228599 h 1290637"/>
              <a:gd name="connsiteX3" fmla="*/ 1028699 w 1033479"/>
              <a:gd name="connsiteY3" fmla="*/ 671512 h 1290637"/>
              <a:gd name="connsiteX4" fmla="*/ 819148 w 1033479"/>
              <a:gd name="connsiteY4" fmla="*/ 1143000 h 1290637"/>
              <a:gd name="connsiteX5" fmla="*/ 307180 w 1033479"/>
              <a:gd name="connsiteY5" fmla="*/ 1290637 h 1290637"/>
              <a:gd name="connsiteX0" fmla="*/ 0 w 1021485"/>
              <a:gd name="connsiteY0" fmla="*/ 0 h 1290637"/>
              <a:gd name="connsiteX1" fmla="*/ 569118 w 1021485"/>
              <a:gd name="connsiteY1" fmla="*/ 42862 h 1290637"/>
              <a:gd name="connsiteX2" fmla="*/ 926304 w 1021485"/>
              <a:gd name="connsiteY2" fmla="*/ 228599 h 1290637"/>
              <a:gd name="connsiteX3" fmla="*/ 1016792 w 1021485"/>
              <a:gd name="connsiteY3" fmla="*/ 709612 h 1290637"/>
              <a:gd name="connsiteX4" fmla="*/ 819148 w 1021485"/>
              <a:gd name="connsiteY4" fmla="*/ 1143000 h 1290637"/>
              <a:gd name="connsiteX5" fmla="*/ 307180 w 1021485"/>
              <a:gd name="connsiteY5" fmla="*/ 1290637 h 1290637"/>
              <a:gd name="connsiteX0" fmla="*/ 0 w 1023540"/>
              <a:gd name="connsiteY0" fmla="*/ 0 h 1290637"/>
              <a:gd name="connsiteX1" fmla="*/ 569118 w 1023540"/>
              <a:gd name="connsiteY1" fmla="*/ 42862 h 1290637"/>
              <a:gd name="connsiteX2" fmla="*/ 926304 w 1023540"/>
              <a:gd name="connsiteY2" fmla="*/ 228599 h 1290637"/>
              <a:gd name="connsiteX3" fmla="*/ 1016792 w 1023540"/>
              <a:gd name="connsiteY3" fmla="*/ 709612 h 1290637"/>
              <a:gd name="connsiteX4" fmla="*/ 785810 w 1023540"/>
              <a:gd name="connsiteY4" fmla="*/ 1143000 h 1290637"/>
              <a:gd name="connsiteX5" fmla="*/ 307180 w 1023540"/>
              <a:gd name="connsiteY5" fmla="*/ 1290637 h 1290637"/>
              <a:gd name="connsiteX0" fmla="*/ 0 w 1023540"/>
              <a:gd name="connsiteY0" fmla="*/ 0 h 1290637"/>
              <a:gd name="connsiteX1" fmla="*/ 569118 w 1023540"/>
              <a:gd name="connsiteY1" fmla="*/ 42862 h 1290637"/>
              <a:gd name="connsiteX2" fmla="*/ 926304 w 1023540"/>
              <a:gd name="connsiteY2" fmla="*/ 228599 h 1290637"/>
              <a:gd name="connsiteX3" fmla="*/ 1016792 w 1023540"/>
              <a:gd name="connsiteY3" fmla="*/ 709612 h 1290637"/>
              <a:gd name="connsiteX4" fmla="*/ 785810 w 1023540"/>
              <a:gd name="connsiteY4" fmla="*/ 1143000 h 1290637"/>
              <a:gd name="connsiteX5" fmla="*/ 307180 w 1023540"/>
              <a:gd name="connsiteY5" fmla="*/ 1290637 h 1290637"/>
              <a:gd name="connsiteX0" fmla="*/ 0 w 1023540"/>
              <a:gd name="connsiteY0" fmla="*/ 0 h 1290637"/>
              <a:gd name="connsiteX1" fmla="*/ 569118 w 1023540"/>
              <a:gd name="connsiteY1" fmla="*/ 42862 h 1290637"/>
              <a:gd name="connsiteX2" fmla="*/ 926304 w 1023540"/>
              <a:gd name="connsiteY2" fmla="*/ 228599 h 1290637"/>
              <a:gd name="connsiteX3" fmla="*/ 1016792 w 1023540"/>
              <a:gd name="connsiteY3" fmla="*/ 709612 h 1290637"/>
              <a:gd name="connsiteX4" fmla="*/ 785810 w 1023540"/>
              <a:gd name="connsiteY4" fmla="*/ 1143000 h 1290637"/>
              <a:gd name="connsiteX5" fmla="*/ 283367 w 1023540"/>
              <a:gd name="connsiteY5" fmla="*/ 1290637 h 1290637"/>
              <a:gd name="connsiteX0" fmla="*/ 0 w 1023540"/>
              <a:gd name="connsiteY0" fmla="*/ 0 h 1290637"/>
              <a:gd name="connsiteX1" fmla="*/ 569118 w 1023540"/>
              <a:gd name="connsiteY1" fmla="*/ 42862 h 1290637"/>
              <a:gd name="connsiteX2" fmla="*/ 926304 w 1023540"/>
              <a:gd name="connsiteY2" fmla="*/ 228599 h 1290637"/>
              <a:gd name="connsiteX3" fmla="*/ 1016792 w 1023540"/>
              <a:gd name="connsiteY3" fmla="*/ 709612 h 1290637"/>
              <a:gd name="connsiteX4" fmla="*/ 785810 w 1023540"/>
              <a:gd name="connsiteY4" fmla="*/ 1143000 h 1290637"/>
              <a:gd name="connsiteX5" fmla="*/ 283367 w 1023540"/>
              <a:gd name="connsiteY5" fmla="*/ 1290637 h 1290637"/>
              <a:gd name="connsiteX0" fmla="*/ 0 w 1023540"/>
              <a:gd name="connsiteY0" fmla="*/ 0 h 1290637"/>
              <a:gd name="connsiteX1" fmla="*/ 569118 w 1023540"/>
              <a:gd name="connsiteY1" fmla="*/ 42862 h 1290637"/>
              <a:gd name="connsiteX2" fmla="*/ 926304 w 1023540"/>
              <a:gd name="connsiteY2" fmla="*/ 228599 h 1290637"/>
              <a:gd name="connsiteX3" fmla="*/ 1016792 w 1023540"/>
              <a:gd name="connsiteY3" fmla="*/ 709612 h 1290637"/>
              <a:gd name="connsiteX4" fmla="*/ 785810 w 1023540"/>
              <a:gd name="connsiteY4" fmla="*/ 1143000 h 1290637"/>
              <a:gd name="connsiteX5" fmla="*/ 283367 w 1023540"/>
              <a:gd name="connsiteY5" fmla="*/ 1290637 h 1290637"/>
              <a:gd name="connsiteX0" fmla="*/ 0 w 1019968"/>
              <a:gd name="connsiteY0" fmla="*/ 0 h 1290637"/>
              <a:gd name="connsiteX1" fmla="*/ 569118 w 1019968"/>
              <a:gd name="connsiteY1" fmla="*/ 42862 h 1290637"/>
              <a:gd name="connsiteX2" fmla="*/ 926304 w 1019968"/>
              <a:gd name="connsiteY2" fmla="*/ 228599 h 1290637"/>
              <a:gd name="connsiteX3" fmla="*/ 1016792 w 1019968"/>
              <a:gd name="connsiteY3" fmla="*/ 709612 h 1290637"/>
              <a:gd name="connsiteX4" fmla="*/ 845341 w 1019968"/>
              <a:gd name="connsiteY4" fmla="*/ 1076325 h 1290637"/>
              <a:gd name="connsiteX5" fmla="*/ 283367 w 1019968"/>
              <a:gd name="connsiteY5" fmla="*/ 1290637 h 1290637"/>
              <a:gd name="connsiteX0" fmla="*/ 0 w 1022222"/>
              <a:gd name="connsiteY0" fmla="*/ 0 h 1290637"/>
              <a:gd name="connsiteX1" fmla="*/ 569118 w 1022222"/>
              <a:gd name="connsiteY1" fmla="*/ 42862 h 1290637"/>
              <a:gd name="connsiteX2" fmla="*/ 926304 w 1022222"/>
              <a:gd name="connsiteY2" fmla="*/ 228599 h 1290637"/>
              <a:gd name="connsiteX3" fmla="*/ 1019173 w 1022222"/>
              <a:gd name="connsiteY3" fmla="*/ 676275 h 1290637"/>
              <a:gd name="connsiteX4" fmla="*/ 845341 w 1022222"/>
              <a:gd name="connsiteY4" fmla="*/ 1076325 h 1290637"/>
              <a:gd name="connsiteX5" fmla="*/ 283367 w 1022222"/>
              <a:gd name="connsiteY5" fmla="*/ 1290637 h 1290637"/>
              <a:gd name="connsiteX0" fmla="*/ 0 w 1026311"/>
              <a:gd name="connsiteY0" fmla="*/ 0 h 1290637"/>
              <a:gd name="connsiteX1" fmla="*/ 569118 w 1026311"/>
              <a:gd name="connsiteY1" fmla="*/ 42862 h 1290637"/>
              <a:gd name="connsiteX2" fmla="*/ 950116 w 1026311"/>
              <a:gd name="connsiteY2" fmla="*/ 247649 h 1290637"/>
              <a:gd name="connsiteX3" fmla="*/ 1019173 w 1026311"/>
              <a:gd name="connsiteY3" fmla="*/ 676275 h 1290637"/>
              <a:gd name="connsiteX4" fmla="*/ 845341 w 1026311"/>
              <a:gd name="connsiteY4" fmla="*/ 1076325 h 1290637"/>
              <a:gd name="connsiteX5" fmla="*/ 283367 w 1026311"/>
              <a:gd name="connsiteY5" fmla="*/ 1290637 h 1290637"/>
              <a:gd name="connsiteX0" fmla="*/ 0 w 1077088"/>
              <a:gd name="connsiteY0" fmla="*/ 0 h 1290637"/>
              <a:gd name="connsiteX1" fmla="*/ 569118 w 1077088"/>
              <a:gd name="connsiteY1" fmla="*/ 42862 h 1290637"/>
              <a:gd name="connsiteX2" fmla="*/ 950116 w 1077088"/>
              <a:gd name="connsiteY2" fmla="*/ 247649 h 1290637"/>
              <a:gd name="connsiteX3" fmla="*/ 1073942 w 1077088"/>
              <a:gd name="connsiteY3" fmla="*/ 669131 h 1290637"/>
              <a:gd name="connsiteX4" fmla="*/ 845341 w 1077088"/>
              <a:gd name="connsiteY4" fmla="*/ 1076325 h 1290637"/>
              <a:gd name="connsiteX5" fmla="*/ 283367 w 1077088"/>
              <a:gd name="connsiteY5" fmla="*/ 1290637 h 1290637"/>
              <a:gd name="connsiteX0" fmla="*/ 0 w 1077303"/>
              <a:gd name="connsiteY0" fmla="*/ 0 h 1290637"/>
              <a:gd name="connsiteX1" fmla="*/ 569118 w 1077303"/>
              <a:gd name="connsiteY1" fmla="*/ 42862 h 1290637"/>
              <a:gd name="connsiteX2" fmla="*/ 952497 w 1077303"/>
              <a:gd name="connsiteY2" fmla="*/ 230980 h 1290637"/>
              <a:gd name="connsiteX3" fmla="*/ 1073942 w 1077303"/>
              <a:gd name="connsiteY3" fmla="*/ 669131 h 1290637"/>
              <a:gd name="connsiteX4" fmla="*/ 845341 w 1077303"/>
              <a:gd name="connsiteY4" fmla="*/ 1076325 h 1290637"/>
              <a:gd name="connsiteX5" fmla="*/ 283367 w 1077303"/>
              <a:gd name="connsiteY5" fmla="*/ 1290637 h 1290637"/>
              <a:gd name="connsiteX0" fmla="*/ 0 w 1077388"/>
              <a:gd name="connsiteY0" fmla="*/ 0 h 1290637"/>
              <a:gd name="connsiteX1" fmla="*/ 557211 w 1077388"/>
              <a:gd name="connsiteY1" fmla="*/ 28574 h 1290637"/>
              <a:gd name="connsiteX2" fmla="*/ 952497 w 1077388"/>
              <a:gd name="connsiteY2" fmla="*/ 230980 h 1290637"/>
              <a:gd name="connsiteX3" fmla="*/ 1073942 w 1077388"/>
              <a:gd name="connsiteY3" fmla="*/ 669131 h 1290637"/>
              <a:gd name="connsiteX4" fmla="*/ 845341 w 1077388"/>
              <a:gd name="connsiteY4" fmla="*/ 1076325 h 1290637"/>
              <a:gd name="connsiteX5" fmla="*/ 283367 w 1077388"/>
              <a:gd name="connsiteY5" fmla="*/ 1290637 h 1290637"/>
              <a:gd name="connsiteX0" fmla="*/ 0 w 1076815"/>
              <a:gd name="connsiteY0" fmla="*/ 0 h 1290637"/>
              <a:gd name="connsiteX1" fmla="*/ 557211 w 1076815"/>
              <a:gd name="connsiteY1" fmla="*/ 28574 h 1290637"/>
              <a:gd name="connsiteX2" fmla="*/ 952497 w 1076815"/>
              <a:gd name="connsiteY2" fmla="*/ 230980 h 1290637"/>
              <a:gd name="connsiteX3" fmla="*/ 1073942 w 1076815"/>
              <a:gd name="connsiteY3" fmla="*/ 669131 h 1290637"/>
              <a:gd name="connsiteX4" fmla="*/ 857247 w 1076815"/>
              <a:gd name="connsiteY4" fmla="*/ 1073944 h 1290637"/>
              <a:gd name="connsiteX5" fmla="*/ 283367 w 1076815"/>
              <a:gd name="connsiteY5" fmla="*/ 1290637 h 1290637"/>
              <a:gd name="connsiteX0" fmla="*/ 0 w 1076815"/>
              <a:gd name="connsiteY0" fmla="*/ 0 h 1290637"/>
              <a:gd name="connsiteX1" fmla="*/ 557211 w 1076815"/>
              <a:gd name="connsiteY1" fmla="*/ 28574 h 1290637"/>
              <a:gd name="connsiteX2" fmla="*/ 952497 w 1076815"/>
              <a:gd name="connsiteY2" fmla="*/ 230980 h 1290637"/>
              <a:gd name="connsiteX3" fmla="*/ 1073942 w 1076815"/>
              <a:gd name="connsiteY3" fmla="*/ 669131 h 1290637"/>
              <a:gd name="connsiteX4" fmla="*/ 857247 w 1076815"/>
              <a:gd name="connsiteY4" fmla="*/ 1073944 h 1290637"/>
              <a:gd name="connsiteX5" fmla="*/ 283367 w 1076815"/>
              <a:gd name="connsiteY5" fmla="*/ 1290637 h 1290637"/>
              <a:gd name="connsiteX0" fmla="*/ 0 w 1082406"/>
              <a:gd name="connsiteY0" fmla="*/ 0 h 1290637"/>
              <a:gd name="connsiteX1" fmla="*/ 557211 w 1082406"/>
              <a:gd name="connsiteY1" fmla="*/ 28574 h 1290637"/>
              <a:gd name="connsiteX2" fmla="*/ 990597 w 1082406"/>
              <a:gd name="connsiteY2" fmla="*/ 235743 h 1290637"/>
              <a:gd name="connsiteX3" fmla="*/ 1073942 w 1082406"/>
              <a:gd name="connsiteY3" fmla="*/ 669131 h 1290637"/>
              <a:gd name="connsiteX4" fmla="*/ 857247 w 1082406"/>
              <a:gd name="connsiteY4" fmla="*/ 1073944 h 1290637"/>
              <a:gd name="connsiteX5" fmla="*/ 283367 w 1082406"/>
              <a:gd name="connsiteY5" fmla="*/ 1290637 h 1290637"/>
              <a:gd name="connsiteX0" fmla="*/ 0 w 1086580"/>
              <a:gd name="connsiteY0" fmla="*/ 0 h 1290637"/>
              <a:gd name="connsiteX1" fmla="*/ 557211 w 1086580"/>
              <a:gd name="connsiteY1" fmla="*/ 28574 h 1290637"/>
              <a:gd name="connsiteX2" fmla="*/ 990597 w 1086580"/>
              <a:gd name="connsiteY2" fmla="*/ 235743 h 1290637"/>
              <a:gd name="connsiteX3" fmla="*/ 1078705 w 1086580"/>
              <a:gd name="connsiteY3" fmla="*/ 733425 h 1290637"/>
              <a:gd name="connsiteX4" fmla="*/ 857247 w 1086580"/>
              <a:gd name="connsiteY4" fmla="*/ 1073944 h 1290637"/>
              <a:gd name="connsiteX5" fmla="*/ 283367 w 1086580"/>
              <a:gd name="connsiteY5" fmla="*/ 1290637 h 1290637"/>
              <a:gd name="connsiteX0" fmla="*/ 0 w 1088768"/>
              <a:gd name="connsiteY0" fmla="*/ 0 h 1290637"/>
              <a:gd name="connsiteX1" fmla="*/ 557211 w 1088768"/>
              <a:gd name="connsiteY1" fmla="*/ 28574 h 1290637"/>
              <a:gd name="connsiteX2" fmla="*/ 1000122 w 1088768"/>
              <a:gd name="connsiteY2" fmla="*/ 269080 h 1290637"/>
              <a:gd name="connsiteX3" fmla="*/ 1078705 w 1088768"/>
              <a:gd name="connsiteY3" fmla="*/ 733425 h 1290637"/>
              <a:gd name="connsiteX4" fmla="*/ 857247 w 1088768"/>
              <a:gd name="connsiteY4" fmla="*/ 1073944 h 1290637"/>
              <a:gd name="connsiteX5" fmla="*/ 283367 w 1088768"/>
              <a:gd name="connsiteY5" fmla="*/ 1290637 h 1290637"/>
              <a:gd name="connsiteX0" fmla="*/ 0 w 1089231"/>
              <a:gd name="connsiteY0" fmla="*/ 0 h 1290637"/>
              <a:gd name="connsiteX1" fmla="*/ 540542 w 1089231"/>
              <a:gd name="connsiteY1" fmla="*/ 73818 h 1290637"/>
              <a:gd name="connsiteX2" fmla="*/ 1000122 w 1089231"/>
              <a:gd name="connsiteY2" fmla="*/ 269080 h 1290637"/>
              <a:gd name="connsiteX3" fmla="*/ 1078705 w 1089231"/>
              <a:gd name="connsiteY3" fmla="*/ 733425 h 1290637"/>
              <a:gd name="connsiteX4" fmla="*/ 857247 w 1089231"/>
              <a:gd name="connsiteY4" fmla="*/ 1073944 h 1290637"/>
              <a:gd name="connsiteX5" fmla="*/ 283367 w 1089231"/>
              <a:gd name="connsiteY5" fmla="*/ 1290637 h 1290637"/>
              <a:gd name="connsiteX0" fmla="*/ 0 w 1088768"/>
              <a:gd name="connsiteY0" fmla="*/ 0 h 1290637"/>
              <a:gd name="connsiteX1" fmla="*/ 557211 w 1088768"/>
              <a:gd name="connsiteY1" fmla="*/ 33337 h 1290637"/>
              <a:gd name="connsiteX2" fmla="*/ 1000122 w 1088768"/>
              <a:gd name="connsiteY2" fmla="*/ 269080 h 1290637"/>
              <a:gd name="connsiteX3" fmla="*/ 1078705 w 1088768"/>
              <a:gd name="connsiteY3" fmla="*/ 733425 h 1290637"/>
              <a:gd name="connsiteX4" fmla="*/ 857247 w 1088768"/>
              <a:gd name="connsiteY4" fmla="*/ 1073944 h 1290637"/>
              <a:gd name="connsiteX5" fmla="*/ 283367 w 1088768"/>
              <a:gd name="connsiteY5" fmla="*/ 1290637 h 1290637"/>
              <a:gd name="connsiteX0" fmla="*/ 0 w 1078708"/>
              <a:gd name="connsiteY0" fmla="*/ 0 h 1290637"/>
              <a:gd name="connsiteX1" fmla="*/ 557211 w 1078708"/>
              <a:gd name="connsiteY1" fmla="*/ 33337 h 1290637"/>
              <a:gd name="connsiteX2" fmla="*/ 862010 w 1078708"/>
              <a:gd name="connsiteY2" fmla="*/ 152399 h 1290637"/>
              <a:gd name="connsiteX3" fmla="*/ 1078705 w 1078708"/>
              <a:gd name="connsiteY3" fmla="*/ 733425 h 1290637"/>
              <a:gd name="connsiteX4" fmla="*/ 857247 w 1078708"/>
              <a:gd name="connsiteY4" fmla="*/ 1073944 h 1290637"/>
              <a:gd name="connsiteX5" fmla="*/ 283367 w 1078708"/>
              <a:gd name="connsiteY5" fmla="*/ 1290637 h 1290637"/>
              <a:gd name="connsiteX0" fmla="*/ 0 w 1080578"/>
              <a:gd name="connsiteY0" fmla="*/ 0 h 1290637"/>
              <a:gd name="connsiteX1" fmla="*/ 557211 w 1080578"/>
              <a:gd name="connsiteY1" fmla="*/ 33337 h 1290637"/>
              <a:gd name="connsiteX2" fmla="*/ 940591 w 1080578"/>
              <a:gd name="connsiteY2" fmla="*/ 161924 h 1290637"/>
              <a:gd name="connsiteX3" fmla="*/ 1078705 w 1080578"/>
              <a:gd name="connsiteY3" fmla="*/ 733425 h 1290637"/>
              <a:gd name="connsiteX4" fmla="*/ 857247 w 1080578"/>
              <a:gd name="connsiteY4" fmla="*/ 1073944 h 1290637"/>
              <a:gd name="connsiteX5" fmla="*/ 283367 w 1080578"/>
              <a:gd name="connsiteY5" fmla="*/ 1290637 h 1290637"/>
              <a:gd name="connsiteX0" fmla="*/ 0 w 1032469"/>
              <a:gd name="connsiteY0" fmla="*/ 0 h 1290637"/>
              <a:gd name="connsiteX1" fmla="*/ 557211 w 1032469"/>
              <a:gd name="connsiteY1" fmla="*/ 33337 h 1290637"/>
              <a:gd name="connsiteX2" fmla="*/ 940591 w 1032469"/>
              <a:gd name="connsiteY2" fmla="*/ 161924 h 1290637"/>
              <a:gd name="connsiteX3" fmla="*/ 1028699 w 1032469"/>
              <a:gd name="connsiteY3" fmla="*/ 678656 h 1290637"/>
              <a:gd name="connsiteX4" fmla="*/ 857247 w 1032469"/>
              <a:gd name="connsiteY4" fmla="*/ 1073944 h 1290637"/>
              <a:gd name="connsiteX5" fmla="*/ 283367 w 1032469"/>
              <a:gd name="connsiteY5" fmla="*/ 1290637 h 1290637"/>
              <a:gd name="connsiteX0" fmla="*/ 0 w 1061987"/>
              <a:gd name="connsiteY0" fmla="*/ 0 h 1290637"/>
              <a:gd name="connsiteX1" fmla="*/ 557211 w 1061987"/>
              <a:gd name="connsiteY1" fmla="*/ 33337 h 1290637"/>
              <a:gd name="connsiteX2" fmla="*/ 940591 w 1061987"/>
              <a:gd name="connsiteY2" fmla="*/ 161924 h 1290637"/>
              <a:gd name="connsiteX3" fmla="*/ 1059655 w 1061987"/>
              <a:gd name="connsiteY3" fmla="*/ 666750 h 1290637"/>
              <a:gd name="connsiteX4" fmla="*/ 857247 w 1061987"/>
              <a:gd name="connsiteY4" fmla="*/ 1073944 h 1290637"/>
              <a:gd name="connsiteX5" fmla="*/ 283367 w 1061987"/>
              <a:gd name="connsiteY5" fmla="*/ 1290637 h 1290637"/>
              <a:gd name="connsiteX0" fmla="*/ 0 w 1074666"/>
              <a:gd name="connsiteY0" fmla="*/ 0 h 1290637"/>
              <a:gd name="connsiteX1" fmla="*/ 940591 w 1074666"/>
              <a:gd name="connsiteY1" fmla="*/ 161924 h 1290637"/>
              <a:gd name="connsiteX2" fmla="*/ 1059655 w 1074666"/>
              <a:gd name="connsiteY2" fmla="*/ 666750 h 1290637"/>
              <a:gd name="connsiteX3" fmla="*/ 857247 w 1074666"/>
              <a:gd name="connsiteY3" fmla="*/ 1073944 h 1290637"/>
              <a:gd name="connsiteX4" fmla="*/ 283367 w 1074666"/>
              <a:gd name="connsiteY4" fmla="*/ 1290637 h 1290637"/>
              <a:gd name="connsiteX0" fmla="*/ 0 w 1060142"/>
              <a:gd name="connsiteY0" fmla="*/ 0 h 1290637"/>
              <a:gd name="connsiteX1" fmla="*/ 812004 w 1060142"/>
              <a:gd name="connsiteY1" fmla="*/ 126205 h 1290637"/>
              <a:gd name="connsiteX2" fmla="*/ 1059655 w 1060142"/>
              <a:gd name="connsiteY2" fmla="*/ 666750 h 1290637"/>
              <a:gd name="connsiteX3" fmla="*/ 857247 w 1060142"/>
              <a:gd name="connsiteY3" fmla="*/ 1073944 h 1290637"/>
              <a:gd name="connsiteX4" fmla="*/ 283367 w 1060142"/>
              <a:gd name="connsiteY4" fmla="*/ 1290637 h 1290637"/>
              <a:gd name="connsiteX0" fmla="*/ 0 w 1060096"/>
              <a:gd name="connsiteY0" fmla="*/ 0 h 1290637"/>
              <a:gd name="connsiteX1" fmla="*/ 814385 w 1060096"/>
              <a:gd name="connsiteY1" fmla="*/ 138111 h 1290637"/>
              <a:gd name="connsiteX2" fmla="*/ 1059655 w 1060096"/>
              <a:gd name="connsiteY2" fmla="*/ 666750 h 1290637"/>
              <a:gd name="connsiteX3" fmla="*/ 857247 w 1060096"/>
              <a:gd name="connsiteY3" fmla="*/ 1073944 h 1290637"/>
              <a:gd name="connsiteX4" fmla="*/ 283367 w 1060096"/>
              <a:gd name="connsiteY4" fmla="*/ 1290637 h 1290637"/>
              <a:gd name="connsiteX0" fmla="*/ 0 w 1031681"/>
              <a:gd name="connsiteY0" fmla="*/ 0 h 1290637"/>
              <a:gd name="connsiteX1" fmla="*/ 814385 w 1031681"/>
              <a:gd name="connsiteY1" fmla="*/ 138111 h 1290637"/>
              <a:gd name="connsiteX2" fmla="*/ 1031080 w 1031681"/>
              <a:gd name="connsiteY2" fmla="*/ 590550 h 1290637"/>
              <a:gd name="connsiteX3" fmla="*/ 857247 w 1031681"/>
              <a:gd name="connsiteY3" fmla="*/ 1073944 h 1290637"/>
              <a:gd name="connsiteX4" fmla="*/ 283367 w 1031681"/>
              <a:gd name="connsiteY4" fmla="*/ 1290637 h 1290637"/>
              <a:gd name="connsiteX0" fmla="*/ 0 w 1031092"/>
              <a:gd name="connsiteY0" fmla="*/ 0 h 1290637"/>
              <a:gd name="connsiteX1" fmla="*/ 814385 w 1031092"/>
              <a:gd name="connsiteY1" fmla="*/ 138111 h 1290637"/>
              <a:gd name="connsiteX2" fmla="*/ 1031080 w 1031092"/>
              <a:gd name="connsiteY2" fmla="*/ 590550 h 1290637"/>
              <a:gd name="connsiteX3" fmla="*/ 821528 w 1031092"/>
              <a:gd name="connsiteY3" fmla="*/ 1090612 h 1290637"/>
              <a:gd name="connsiteX4" fmla="*/ 283367 w 1031092"/>
              <a:gd name="connsiteY4" fmla="*/ 1290637 h 1290637"/>
              <a:gd name="connsiteX0" fmla="*/ 0 w 1047759"/>
              <a:gd name="connsiteY0" fmla="*/ 0 h 1290637"/>
              <a:gd name="connsiteX1" fmla="*/ 814385 w 1047759"/>
              <a:gd name="connsiteY1" fmla="*/ 138111 h 1290637"/>
              <a:gd name="connsiteX2" fmla="*/ 1047749 w 1047759"/>
              <a:gd name="connsiteY2" fmla="*/ 631031 h 1290637"/>
              <a:gd name="connsiteX3" fmla="*/ 821528 w 1047759"/>
              <a:gd name="connsiteY3" fmla="*/ 1090612 h 1290637"/>
              <a:gd name="connsiteX4" fmla="*/ 283367 w 1047759"/>
              <a:gd name="connsiteY4" fmla="*/ 1290637 h 1290637"/>
              <a:gd name="connsiteX0" fmla="*/ 0 w 1048575"/>
              <a:gd name="connsiteY0" fmla="*/ 0 h 1290637"/>
              <a:gd name="connsiteX1" fmla="*/ 752472 w 1048575"/>
              <a:gd name="connsiteY1" fmla="*/ 109536 h 1290637"/>
              <a:gd name="connsiteX2" fmla="*/ 1047749 w 1048575"/>
              <a:gd name="connsiteY2" fmla="*/ 631031 h 1290637"/>
              <a:gd name="connsiteX3" fmla="*/ 821528 w 1048575"/>
              <a:gd name="connsiteY3" fmla="*/ 1090612 h 1290637"/>
              <a:gd name="connsiteX4" fmla="*/ 283367 w 1048575"/>
              <a:gd name="connsiteY4" fmla="*/ 1290637 h 1290637"/>
              <a:gd name="connsiteX0" fmla="*/ 0 w 1048575"/>
              <a:gd name="connsiteY0" fmla="*/ 0 h 1290637"/>
              <a:gd name="connsiteX1" fmla="*/ 752472 w 1048575"/>
              <a:gd name="connsiteY1" fmla="*/ 109536 h 1290637"/>
              <a:gd name="connsiteX2" fmla="*/ 1047749 w 1048575"/>
              <a:gd name="connsiteY2" fmla="*/ 631031 h 1290637"/>
              <a:gd name="connsiteX3" fmla="*/ 821528 w 1048575"/>
              <a:gd name="connsiteY3" fmla="*/ 1090612 h 1290637"/>
              <a:gd name="connsiteX4" fmla="*/ 283367 w 1048575"/>
              <a:gd name="connsiteY4" fmla="*/ 1290637 h 1290637"/>
              <a:gd name="connsiteX0" fmla="*/ 0 w 1041474"/>
              <a:gd name="connsiteY0" fmla="*/ 0 h 1290637"/>
              <a:gd name="connsiteX1" fmla="*/ 752472 w 1041474"/>
              <a:gd name="connsiteY1" fmla="*/ 109536 h 1290637"/>
              <a:gd name="connsiteX2" fmla="*/ 1040605 w 1041474"/>
              <a:gd name="connsiteY2" fmla="*/ 590549 h 1290637"/>
              <a:gd name="connsiteX3" fmla="*/ 821528 w 1041474"/>
              <a:gd name="connsiteY3" fmla="*/ 1090612 h 1290637"/>
              <a:gd name="connsiteX4" fmla="*/ 283367 w 1041474"/>
              <a:gd name="connsiteY4" fmla="*/ 1290637 h 1290637"/>
              <a:gd name="connsiteX0" fmla="*/ 0 w 998993"/>
              <a:gd name="connsiteY0" fmla="*/ 0 h 1290637"/>
              <a:gd name="connsiteX1" fmla="*/ 752472 w 998993"/>
              <a:gd name="connsiteY1" fmla="*/ 109536 h 1290637"/>
              <a:gd name="connsiteX2" fmla="*/ 997743 w 998993"/>
              <a:gd name="connsiteY2" fmla="*/ 595311 h 1290637"/>
              <a:gd name="connsiteX3" fmla="*/ 821528 w 998993"/>
              <a:gd name="connsiteY3" fmla="*/ 1090612 h 1290637"/>
              <a:gd name="connsiteX4" fmla="*/ 283367 w 998993"/>
              <a:gd name="connsiteY4" fmla="*/ 1290637 h 1290637"/>
              <a:gd name="connsiteX0" fmla="*/ 0 w 998082"/>
              <a:gd name="connsiteY0" fmla="*/ 0 h 1290637"/>
              <a:gd name="connsiteX1" fmla="*/ 788190 w 998082"/>
              <a:gd name="connsiteY1" fmla="*/ 107155 h 1290637"/>
              <a:gd name="connsiteX2" fmla="*/ 997743 w 998082"/>
              <a:gd name="connsiteY2" fmla="*/ 595311 h 1290637"/>
              <a:gd name="connsiteX3" fmla="*/ 821528 w 998082"/>
              <a:gd name="connsiteY3" fmla="*/ 1090612 h 1290637"/>
              <a:gd name="connsiteX4" fmla="*/ 283367 w 998082"/>
              <a:gd name="connsiteY4" fmla="*/ 1290637 h 1290637"/>
              <a:gd name="connsiteX0" fmla="*/ 0 w 999024"/>
              <a:gd name="connsiteY0" fmla="*/ 0 h 1290637"/>
              <a:gd name="connsiteX1" fmla="*/ 788190 w 999024"/>
              <a:gd name="connsiteY1" fmla="*/ 107155 h 1290637"/>
              <a:gd name="connsiteX2" fmla="*/ 997743 w 999024"/>
              <a:gd name="connsiteY2" fmla="*/ 595311 h 1290637"/>
              <a:gd name="connsiteX3" fmla="*/ 845341 w 999024"/>
              <a:gd name="connsiteY3" fmla="*/ 1090612 h 1290637"/>
              <a:gd name="connsiteX4" fmla="*/ 283367 w 999024"/>
              <a:gd name="connsiteY4" fmla="*/ 1290637 h 1290637"/>
              <a:gd name="connsiteX0" fmla="*/ 0 w 998738"/>
              <a:gd name="connsiteY0" fmla="*/ 0 h 1290637"/>
              <a:gd name="connsiteX1" fmla="*/ 788190 w 998738"/>
              <a:gd name="connsiteY1" fmla="*/ 107155 h 1290637"/>
              <a:gd name="connsiteX2" fmla="*/ 997743 w 998738"/>
              <a:gd name="connsiteY2" fmla="*/ 595311 h 1290637"/>
              <a:gd name="connsiteX3" fmla="*/ 733422 w 998738"/>
              <a:gd name="connsiteY3" fmla="*/ 1162049 h 1290637"/>
              <a:gd name="connsiteX4" fmla="*/ 283367 w 998738"/>
              <a:gd name="connsiteY4" fmla="*/ 1290637 h 1290637"/>
              <a:gd name="connsiteX0" fmla="*/ 0 w 997748"/>
              <a:gd name="connsiteY0" fmla="*/ 0 h 1290637"/>
              <a:gd name="connsiteX1" fmla="*/ 788190 w 997748"/>
              <a:gd name="connsiteY1" fmla="*/ 107155 h 1290637"/>
              <a:gd name="connsiteX2" fmla="*/ 997743 w 997748"/>
              <a:gd name="connsiteY2" fmla="*/ 595311 h 1290637"/>
              <a:gd name="connsiteX3" fmla="*/ 792953 w 997748"/>
              <a:gd name="connsiteY3" fmla="*/ 1123949 h 1290637"/>
              <a:gd name="connsiteX4" fmla="*/ 283367 w 997748"/>
              <a:gd name="connsiteY4" fmla="*/ 1290637 h 1290637"/>
              <a:gd name="connsiteX0" fmla="*/ 0 w 997752"/>
              <a:gd name="connsiteY0" fmla="*/ 0 h 1290637"/>
              <a:gd name="connsiteX1" fmla="*/ 788190 w 997752"/>
              <a:gd name="connsiteY1" fmla="*/ 107155 h 1290637"/>
              <a:gd name="connsiteX2" fmla="*/ 997743 w 997752"/>
              <a:gd name="connsiteY2" fmla="*/ 595311 h 1290637"/>
              <a:gd name="connsiteX3" fmla="*/ 792953 w 997752"/>
              <a:gd name="connsiteY3" fmla="*/ 1123949 h 1290637"/>
              <a:gd name="connsiteX4" fmla="*/ 283367 w 997752"/>
              <a:gd name="connsiteY4" fmla="*/ 1290637 h 1290637"/>
              <a:gd name="connsiteX0" fmla="*/ 0 w 1000129"/>
              <a:gd name="connsiteY0" fmla="*/ 0 h 1290637"/>
              <a:gd name="connsiteX1" fmla="*/ 788190 w 1000129"/>
              <a:gd name="connsiteY1" fmla="*/ 107155 h 1290637"/>
              <a:gd name="connsiteX2" fmla="*/ 1000124 w 1000129"/>
              <a:gd name="connsiteY2" fmla="*/ 623886 h 1290637"/>
              <a:gd name="connsiteX3" fmla="*/ 792953 w 1000129"/>
              <a:gd name="connsiteY3" fmla="*/ 1123949 h 1290637"/>
              <a:gd name="connsiteX4" fmla="*/ 283367 w 1000129"/>
              <a:gd name="connsiteY4" fmla="*/ 1290637 h 1290637"/>
              <a:gd name="connsiteX0" fmla="*/ 0 w 1000129"/>
              <a:gd name="connsiteY0" fmla="*/ 0 h 1290637"/>
              <a:gd name="connsiteX1" fmla="*/ 788190 w 1000129"/>
              <a:gd name="connsiteY1" fmla="*/ 107155 h 1290637"/>
              <a:gd name="connsiteX2" fmla="*/ 1000124 w 1000129"/>
              <a:gd name="connsiteY2" fmla="*/ 623886 h 1290637"/>
              <a:gd name="connsiteX3" fmla="*/ 792953 w 1000129"/>
              <a:gd name="connsiteY3" fmla="*/ 1123949 h 1290637"/>
              <a:gd name="connsiteX4" fmla="*/ 283367 w 1000129"/>
              <a:gd name="connsiteY4" fmla="*/ 1290637 h 1290637"/>
              <a:gd name="connsiteX0" fmla="*/ 0 w 1000130"/>
              <a:gd name="connsiteY0" fmla="*/ 0 h 1290637"/>
              <a:gd name="connsiteX1" fmla="*/ 788190 w 1000130"/>
              <a:gd name="connsiteY1" fmla="*/ 107155 h 1290637"/>
              <a:gd name="connsiteX2" fmla="*/ 1000124 w 1000130"/>
              <a:gd name="connsiteY2" fmla="*/ 623886 h 1290637"/>
              <a:gd name="connsiteX3" fmla="*/ 792953 w 1000130"/>
              <a:gd name="connsiteY3" fmla="*/ 1123949 h 1290637"/>
              <a:gd name="connsiteX4" fmla="*/ 283367 w 1000130"/>
              <a:gd name="connsiteY4" fmla="*/ 1290637 h 1290637"/>
              <a:gd name="connsiteX0" fmla="*/ 0 w 1000130"/>
              <a:gd name="connsiteY0" fmla="*/ 0 h 1290637"/>
              <a:gd name="connsiteX1" fmla="*/ 788190 w 1000130"/>
              <a:gd name="connsiteY1" fmla="*/ 107155 h 1290637"/>
              <a:gd name="connsiteX2" fmla="*/ 1000124 w 1000130"/>
              <a:gd name="connsiteY2" fmla="*/ 623886 h 1290637"/>
              <a:gd name="connsiteX3" fmla="*/ 792953 w 1000130"/>
              <a:gd name="connsiteY3" fmla="*/ 1123949 h 1290637"/>
              <a:gd name="connsiteX4" fmla="*/ 283367 w 1000130"/>
              <a:gd name="connsiteY4" fmla="*/ 1290637 h 1290637"/>
              <a:gd name="connsiteX0" fmla="*/ 0 w 1000211"/>
              <a:gd name="connsiteY0" fmla="*/ 0 h 1290637"/>
              <a:gd name="connsiteX1" fmla="*/ 804859 w 1000211"/>
              <a:gd name="connsiteY1" fmla="*/ 128586 h 1290637"/>
              <a:gd name="connsiteX2" fmla="*/ 1000124 w 1000211"/>
              <a:gd name="connsiteY2" fmla="*/ 623886 h 1290637"/>
              <a:gd name="connsiteX3" fmla="*/ 792953 w 1000211"/>
              <a:gd name="connsiteY3" fmla="*/ 1123949 h 1290637"/>
              <a:gd name="connsiteX4" fmla="*/ 283367 w 1000211"/>
              <a:gd name="connsiteY4" fmla="*/ 1290637 h 1290637"/>
              <a:gd name="connsiteX0" fmla="*/ 0 w 1000206"/>
              <a:gd name="connsiteY0" fmla="*/ 0 h 1290637"/>
              <a:gd name="connsiteX1" fmla="*/ 804859 w 1000206"/>
              <a:gd name="connsiteY1" fmla="*/ 128586 h 1290637"/>
              <a:gd name="connsiteX2" fmla="*/ 1000124 w 1000206"/>
              <a:gd name="connsiteY2" fmla="*/ 623886 h 1290637"/>
              <a:gd name="connsiteX3" fmla="*/ 792953 w 1000206"/>
              <a:gd name="connsiteY3" fmla="*/ 1123949 h 1290637"/>
              <a:gd name="connsiteX4" fmla="*/ 283367 w 1000206"/>
              <a:gd name="connsiteY4" fmla="*/ 1290637 h 1290637"/>
              <a:gd name="connsiteX0" fmla="*/ 0 w 1000158"/>
              <a:gd name="connsiteY0" fmla="*/ 0 h 1290637"/>
              <a:gd name="connsiteX1" fmla="*/ 804859 w 1000158"/>
              <a:gd name="connsiteY1" fmla="*/ 128586 h 1290637"/>
              <a:gd name="connsiteX2" fmla="*/ 1000124 w 1000158"/>
              <a:gd name="connsiteY2" fmla="*/ 623886 h 1290637"/>
              <a:gd name="connsiteX3" fmla="*/ 792953 w 1000158"/>
              <a:gd name="connsiteY3" fmla="*/ 1123949 h 1290637"/>
              <a:gd name="connsiteX4" fmla="*/ 283367 w 1000158"/>
              <a:gd name="connsiteY4" fmla="*/ 1290637 h 1290637"/>
              <a:gd name="connsiteX0" fmla="*/ 0 w 1000172"/>
              <a:gd name="connsiteY0" fmla="*/ 0 h 1290637"/>
              <a:gd name="connsiteX1" fmla="*/ 804859 w 1000172"/>
              <a:gd name="connsiteY1" fmla="*/ 128586 h 1290637"/>
              <a:gd name="connsiteX2" fmla="*/ 1000124 w 1000172"/>
              <a:gd name="connsiteY2" fmla="*/ 623886 h 1290637"/>
              <a:gd name="connsiteX3" fmla="*/ 792953 w 1000172"/>
              <a:gd name="connsiteY3" fmla="*/ 1123949 h 1290637"/>
              <a:gd name="connsiteX4" fmla="*/ 283367 w 1000172"/>
              <a:gd name="connsiteY4" fmla="*/ 1290637 h 1290637"/>
              <a:gd name="connsiteX0" fmla="*/ 0 w 1000186"/>
              <a:gd name="connsiteY0" fmla="*/ 0 h 1290637"/>
              <a:gd name="connsiteX1" fmla="*/ 804859 w 1000186"/>
              <a:gd name="connsiteY1" fmla="*/ 128586 h 1290637"/>
              <a:gd name="connsiteX2" fmla="*/ 1000124 w 1000186"/>
              <a:gd name="connsiteY2" fmla="*/ 623886 h 1290637"/>
              <a:gd name="connsiteX3" fmla="*/ 792953 w 1000186"/>
              <a:gd name="connsiteY3" fmla="*/ 1123949 h 1290637"/>
              <a:gd name="connsiteX4" fmla="*/ 283367 w 1000186"/>
              <a:gd name="connsiteY4" fmla="*/ 1290637 h 1290637"/>
              <a:gd name="connsiteX0" fmla="*/ 0 w 1000180"/>
              <a:gd name="connsiteY0" fmla="*/ 0 h 1290637"/>
              <a:gd name="connsiteX1" fmla="*/ 804859 w 1000180"/>
              <a:gd name="connsiteY1" fmla="*/ 128586 h 1290637"/>
              <a:gd name="connsiteX2" fmla="*/ 1000124 w 1000180"/>
              <a:gd name="connsiteY2" fmla="*/ 623886 h 1290637"/>
              <a:gd name="connsiteX3" fmla="*/ 792953 w 1000180"/>
              <a:gd name="connsiteY3" fmla="*/ 1123949 h 1290637"/>
              <a:gd name="connsiteX4" fmla="*/ 283367 w 1000180"/>
              <a:gd name="connsiteY4" fmla="*/ 1290637 h 1290637"/>
              <a:gd name="connsiteX0" fmla="*/ 0 w 1000124"/>
              <a:gd name="connsiteY0" fmla="*/ 0 h 1290637"/>
              <a:gd name="connsiteX1" fmla="*/ 792952 w 1000124"/>
              <a:gd name="connsiteY1" fmla="*/ 171449 h 1290637"/>
              <a:gd name="connsiteX2" fmla="*/ 1000124 w 1000124"/>
              <a:gd name="connsiteY2" fmla="*/ 623886 h 1290637"/>
              <a:gd name="connsiteX3" fmla="*/ 792953 w 1000124"/>
              <a:gd name="connsiteY3" fmla="*/ 1123949 h 1290637"/>
              <a:gd name="connsiteX4" fmla="*/ 283367 w 1000124"/>
              <a:gd name="connsiteY4" fmla="*/ 1290637 h 1290637"/>
              <a:gd name="connsiteX0" fmla="*/ 0 w 1126330"/>
              <a:gd name="connsiteY0" fmla="*/ 0 h 1290637"/>
              <a:gd name="connsiteX1" fmla="*/ 792952 w 1126330"/>
              <a:gd name="connsiteY1" fmla="*/ 171449 h 1290637"/>
              <a:gd name="connsiteX2" fmla="*/ 1126330 w 1126330"/>
              <a:gd name="connsiteY2" fmla="*/ 631030 h 1290637"/>
              <a:gd name="connsiteX3" fmla="*/ 792953 w 1126330"/>
              <a:gd name="connsiteY3" fmla="*/ 1123949 h 1290637"/>
              <a:gd name="connsiteX4" fmla="*/ 283367 w 1126330"/>
              <a:gd name="connsiteY4" fmla="*/ 1290637 h 1290637"/>
              <a:gd name="connsiteX0" fmla="*/ 0 w 1126746"/>
              <a:gd name="connsiteY0" fmla="*/ 0 h 1290637"/>
              <a:gd name="connsiteX1" fmla="*/ 840577 w 1126746"/>
              <a:gd name="connsiteY1" fmla="*/ 142874 h 1290637"/>
              <a:gd name="connsiteX2" fmla="*/ 1126330 w 1126746"/>
              <a:gd name="connsiteY2" fmla="*/ 631030 h 1290637"/>
              <a:gd name="connsiteX3" fmla="*/ 792953 w 1126746"/>
              <a:gd name="connsiteY3" fmla="*/ 1123949 h 1290637"/>
              <a:gd name="connsiteX4" fmla="*/ 283367 w 1126746"/>
              <a:gd name="connsiteY4" fmla="*/ 1290637 h 1290637"/>
              <a:gd name="connsiteX0" fmla="*/ 0 w 1127035"/>
              <a:gd name="connsiteY0" fmla="*/ 0 h 1290637"/>
              <a:gd name="connsiteX1" fmla="*/ 840577 w 1127035"/>
              <a:gd name="connsiteY1" fmla="*/ 142874 h 1290637"/>
              <a:gd name="connsiteX2" fmla="*/ 1126330 w 1127035"/>
              <a:gd name="connsiteY2" fmla="*/ 631030 h 1290637"/>
              <a:gd name="connsiteX3" fmla="*/ 900109 w 1127035"/>
              <a:gd name="connsiteY3" fmla="*/ 1071561 h 1290637"/>
              <a:gd name="connsiteX4" fmla="*/ 283367 w 1127035"/>
              <a:gd name="connsiteY4" fmla="*/ 1290637 h 1290637"/>
              <a:gd name="connsiteX0" fmla="*/ 0 w 1141251"/>
              <a:gd name="connsiteY0" fmla="*/ 0 h 1290637"/>
              <a:gd name="connsiteX1" fmla="*/ 840577 w 1141251"/>
              <a:gd name="connsiteY1" fmla="*/ 142874 h 1290637"/>
              <a:gd name="connsiteX2" fmla="*/ 1140617 w 1141251"/>
              <a:gd name="connsiteY2" fmla="*/ 628649 h 1290637"/>
              <a:gd name="connsiteX3" fmla="*/ 900109 w 1141251"/>
              <a:gd name="connsiteY3" fmla="*/ 1071561 h 1290637"/>
              <a:gd name="connsiteX4" fmla="*/ 283367 w 1141251"/>
              <a:gd name="connsiteY4" fmla="*/ 1290637 h 1290637"/>
              <a:gd name="connsiteX0" fmla="*/ 0 w 1075125"/>
              <a:gd name="connsiteY0" fmla="*/ 0 h 1290637"/>
              <a:gd name="connsiteX1" fmla="*/ 840577 w 1075125"/>
              <a:gd name="connsiteY1" fmla="*/ 142874 h 1290637"/>
              <a:gd name="connsiteX2" fmla="*/ 1073942 w 1075125"/>
              <a:gd name="connsiteY2" fmla="*/ 628649 h 1290637"/>
              <a:gd name="connsiteX3" fmla="*/ 900109 w 1075125"/>
              <a:gd name="connsiteY3" fmla="*/ 1071561 h 1290637"/>
              <a:gd name="connsiteX4" fmla="*/ 283367 w 1075125"/>
              <a:gd name="connsiteY4" fmla="*/ 1290637 h 1290637"/>
              <a:gd name="connsiteX0" fmla="*/ 0 w 1098661"/>
              <a:gd name="connsiteY0" fmla="*/ 0 h 1290637"/>
              <a:gd name="connsiteX1" fmla="*/ 840577 w 1098661"/>
              <a:gd name="connsiteY1" fmla="*/ 142874 h 1290637"/>
              <a:gd name="connsiteX2" fmla="*/ 1097754 w 1098661"/>
              <a:gd name="connsiteY2" fmla="*/ 614362 h 1290637"/>
              <a:gd name="connsiteX3" fmla="*/ 900109 w 1098661"/>
              <a:gd name="connsiteY3" fmla="*/ 1071561 h 1290637"/>
              <a:gd name="connsiteX4" fmla="*/ 283367 w 1098661"/>
              <a:gd name="connsiteY4" fmla="*/ 1290637 h 1290637"/>
              <a:gd name="connsiteX0" fmla="*/ 0 w 1097925"/>
              <a:gd name="connsiteY0" fmla="*/ 0 h 1290637"/>
              <a:gd name="connsiteX1" fmla="*/ 840577 w 1097925"/>
              <a:gd name="connsiteY1" fmla="*/ 142874 h 1290637"/>
              <a:gd name="connsiteX2" fmla="*/ 1097754 w 1097925"/>
              <a:gd name="connsiteY2" fmla="*/ 614362 h 1290637"/>
              <a:gd name="connsiteX3" fmla="*/ 900109 w 1097925"/>
              <a:gd name="connsiteY3" fmla="*/ 1071561 h 1290637"/>
              <a:gd name="connsiteX4" fmla="*/ 283367 w 1097925"/>
              <a:gd name="connsiteY4" fmla="*/ 1290637 h 1290637"/>
              <a:gd name="connsiteX0" fmla="*/ 0 w 1097755"/>
              <a:gd name="connsiteY0" fmla="*/ 0 h 1290637"/>
              <a:gd name="connsiteX1" fmla="*/ 840577 w 1097755"/>
              <a:gd name="connsiteY1" fmla="*/ 142874 h 1290637"/>
              <a:gd name="connsiteX2" fmla="*/ 1097754 w 1097755"/>
              <a:gd name="connsiteY2" fmla="*/ 614362 h 1290637"/>
              <a:gd name="connsiteX3" fmla="*/ 900109 w 1097755"/>
              <a:gd name="connsiteY3" fmla="*/ 1071561 h 1290637"/>
              <a:gd name="connsiteX4" fmla="*/ 283367 w 1097755"/>
              <a:gd name="connsiteY4" fmla="*/ 1290637 h 1290637"/>
              <a:gd name="connsiteX0" fmla="*/ 0 w 1098309"/>
              <a:gd name="connsiteY0" fmla="*/ 0 h 1290637"/>
              <a:gd name="connsiteX1" fmla="*/ 840577 w 1098309"/>
              <a:gd name="connsiteY1" fmla="*/ 142874 h 1290637"/>
              <a:gd name="connsiteX2" fmla="*/ 1097754 w 1098309"/>
              <a:gd name="connsiteY2" fmla="*/ 614362 h 1290637"/>
              <a:gd name="connsiteX3" fmla="*/ 900109 w 1098309"/>
              <a:gd name="connsiteY3" fmla="*/ 1071561 h 1290637"/>
              <a:gd name="connsiteX4" fmla="*/ 283367 w 1098309"/>
              <a:gd name="connsiteY4" fmla="*/ 1290637 h 1290637"/>
              <a:gd name="connsiteX0" fmla="*/ 0 w 1098030"/>
              <a:gd name="connsiteY0" fmla="*/ 0 h 1290637"/>
              <a:gd name="connsiteX1" fmla="*/ 840577 w 1098030"/>
              <a:gd name="connsiteY1" fmla="*/ 142874 h 1290637"/>
              <a:gd name="connsiteX2" fmla="*/ 1097754 w 1098030"/>
              <a:gd name="connsiteY2" fmla="*/ 614362 h 1290637"/>
              <a:gd name="connsiteX3" fmla="*/ 900109 w 1098030"/>
              <a:gd name="connsiteY3" fmla="*/ 1071561 h 1290637"/>
              <a:gd name="connsiteX4" fmla="*/ 283367 w 1098030"/>
              <a:gd name="connsiteY4" fmla="*/ 1290637 h 1290637"/>
              <a:gd name="connsiteX0" fmla="*/ 0 w 1098661"/>
              <a:gd name="connsiteY0" fmla="*/ 0 h 1290637"/>
              <a:gd name="connsiteX1" fmla="*/ 840577 w 1098661"/>
              <a:gd name="connsiteY1" fmla="*/ 142874 h 1290637"/>
              <a:gd name="connsiteX2" fmla="*/ 1097754 w 1098661"/>
              <a:gd name="connsiteY2" fmla="*/ 614362 h 1290637"/>
              <a:gd name="connsiteX3" fmla="*/ 900109 w 1098661"/>
              <a:gd name="connsiteY3" fmla="*/ 1071561 h 1290637"/>
              <a:gd name="connsiteX4" fmla="*/ 283367 w 1098661"/>
              <a:gd name="connsiteY4" fmla="*/ 1290637 h 1290637"/>
              <a:gd name="connsiteX0" fmla="*/ 0 w 1098309"/>
              <a:gd name="connsiteY0" fmla="*/ 0 h 1290637"/>
              <a:gd name="connsiteX1" fmla="*/ 854864 w 1098309"/>
              <a:gd name="connsiteY1" fmla="*/ 138111 h 1290637"/>
              <a:gd name="connsiteX2" fmla="*/ 1097754 w 1098309"/>
              <a:gd name="connsiteY2" fmla="*/ 614362 h 1290637"/>
              <a:gd name="connsiteX3" fmla="*/ 900109 w 1098309"/>
              <a:gd name="connsiteY3" fmla="*/ 1071561 h 1290637"/>
              <a:gd name="connsiteX4" fmla="*/ 283367 w 1098309"/>
              <a:gd name="connsiteY4" fmla="*/ 1290637 h 1290637"/>
              <a:gd name="connsiteX0" fmla="*/ 0 w 1098207"/>
              <a:gd name="connsiteY0" fmla="*/ 0 h 1290637"/>
              <a:gd name="connsiteX1" fmla="*/ 859627 w 1098207"/>
              <a:gd name="connsiteY1" fmla="*/ 138111 h 1290637"/>
              <a:gd name="connsiteX2" fmla="*/ 1097754 w 1098207"/>
              <a:gd name="connsiteY2" fmla="*/ 614362 h 1290637"/>
              <a:gd name="connsiteX3" fmla="*/ 900109 w 1098207"/>
              <a:gd name="connsiteY3" fmla="*/ 1071561 h 1290637"/>
              <a:gd name="connsiteX4" fmla="*/ 283367 w 1098207"/>
              <a:gd name="connsiteY4" fmla="*/ 1290637 h 1290637"/>
              <a:gd name="connsiteX0" fmla="*/ 0 w 1097838"/>
              <a:gd name="connsiteY0" fmla="*/ 0 h 1290637"/>
              <a:gd name="connsiteX1" fmla="*/ 859627 w 1097838"/>
              <a:gd name="connsiteY1" fmla="*/ 138111 h 1290637"/>
              <a:gd name="connsiteX2" fmla="*/ 1097754 w 1097838"/>
              <a:gd name="connsiteY2" fmla="*/ 614362 h 1290637"/>
              <a:gd name="connsiteX3" fmla="*/ 878677 w 1097838"/>
              <a:gd name="connsiteY3" fmla="*/ 1076324 h 1290637"/>
              <a:gd name="connsiteX4" fmla="*/ 283367 w 1097838"/>
              <a:gd name="connsiteY4" fmla="*/ 1290637 h 1290637"/>
              <a:gd name="connsiteX0" fmla="*/ 0 w 1098043"/>
              <a:gd name="connsiteY0" fmla="*/ 0 h 1290637"/>
              <a:gd name="connsiteX1" fmla="*/ 859627 w 1098043"/>
              <a:gd name="connsiteY1" fmla="*/ 138111 h 1290637"/>
              <a:gd name="connsiteX2" fmla="*/ 1097754 w 1098043"/>
              <a:gd name="connsiteY2" fmla="*/ 614362 h 1290637"/>
              <a:gd name="connsiteX3" fmla="*/ 892965 w 1098043"/>
              <a:gd name="connsiteY3" fmla="*/ 1085849 h 1290637"/>
              <a:gd name="connsiteX4" fmla="*/ 283367 w 1098043"/>
              <a:gd name="connsiteY4" fmla="*/ 1290637 h 1290637"/>
              <a:gd name="connsiteX0" fmla="*/ 0 w 1126552"/>
              <a:gd name="connsiteY0" fmla="*/ 0 h 1290637"/>
              <a:gd name="connsiteX1" fmla="*/ 859627 w 1126552"/>
              <a:gd name="connsiteY1" fmla="*/ 138111 h 1290637"/>
              <a:gd name="connsiteX2" fmla="*/ 1126329 w 1126552"/>
              <a:gd name="connsiteY2" fmla="*/ 607218 h 1290637"/>
              <a:gd name="connsiteX3" fmla="*/ 892965 w 1126552"/>
              <a:gd name="connsiteY3" fmla="*/ 1085849 h 1290637"/>
              <a:gd name="connsiteX4" fmla="*/ 283367 w 1126552"/>
              <a:gd name="connsiteY4" fmla="*/ 1290637 h 1290637"/>
              <a:gd name="connsiteX0" fmla="*/ 0 w 1126351"/>
              <a:gd name="connsiteY0" fmla="*/ 0 h 1290637"/>
              <a:gd name="connsiteX1" fmla="*/ 859627 w 1126351"/>
              <a:gd name="connsiteY1" fmla="*/ 138111 h 1290637"/>
              <a:gd name="connsiteX2" fmla="*/ 1126329 w 1126351"/>
              <a:gd name="connsiteY2" fmla="*/ 607218 h 1290637"/>
              <a:gd name="connsiteX3" fmla="*/ 892965 w 1126351"/>
              <a:gd name="connsiteY3" fmla="*/ 1085849 h 1290637"/>
              <a:gd name="connsiteX4" fmla="*/ 283367 w 1126351"/>
              <a:gd name="connsiteY4" fmla="*/ 1290637 h 1290637"/>
              <a:gd name="connsiteX0" fmla="*/ 0 w 1126921"/>
              <a:gd name="connsiteY0" fmla="*/ 0 h 1290637"/>
              <a:gd name="connsiteX1" fmla="*/ 859627 w 1126921"/>
              <a:gd name="connsiteY1" fmla="*/ 138111 h 1290637"/>
              <a:gd name="connsiteX2" fmla="*/ 1126329 w 1126921"/>
              <a:gd name="connsiteY2" fmla="*/ 607218 h 1290637"/>
              <a:gd name="connsiteX3" fmla="*/ 892965 w 1126921"/>
              <a:gd name="connsiteY3" fmla="*/ 1085849 h 1290637"/>
              <a:gd name="connsiteX4" fmla="*/ 283367 w 1126921"/>
              <a:gd name="connsiteY4" fmla="*/ 1290637 h 1290637"/>
              <a:gd name="connsiteX0" fmla="*/ 0 w 1126405"/>
              <a:gd name="connsiteY0" fmla="*/ 0 h 1290637"/>
              <a:gd name="connsiteX1" fmla="*/ 859627 w 1126405"/>
              <a:gd name="connsiteY1" fmla="*/ 138111 h 1290637"/>
              <a:gd name="connsiteX2" fmla="*/ 1126329 w 1126405"/>
              <a:gd name="connsiteY2" fmla="*/ 607218 h 1290637"/>
              <a:gd name="connsiteX3" fmla="*/ 892965 w 1126405"/>
              <a:gd name="connsiteY3" fmla="*/ 1085849 h 1290637"/>
              <a:gd name="connsiteX4" fmla="*/ 283367 w 1126405"/>
              <a:gd name="connsiteY4" fmla="*/ 1290637 h 1290637"/>
              <a:gd name="connsiteX0" fmla="*/ 0 w 1126405"/>
              <a:gd name="connsiteY0" fmla="*/ 0 h 1290637"/>
              <a:gd name="connsiteX1" fmla="*/ 859627 w 1126405"/>
              <a:gd name="connsiteY1" fmla="*/ 138111 h 1290637"/>
              <a:gd name="connsiteX2" fmla="*/ 1126329 w 1126405"/>
              <a:gd name="connsiteY2" fmla="*/ 607218 h 1290637"/>
              <a:gd name="connsiteX3" fmla="*/ 892965 w 1126405"/>
              <a:gd name="connsiteY3" fmla="*/ 1085849 h 1290637"/>
              <a:gd name="connsiteX4" fmla="*/ 283367 w 1126405"/>
              <a:gd name="connsiteY4" fmla="*/ 1290637 h 1290637"/>
              <a:gd name="connsiteX0" fmla="*/ 0 w 1126590"/>
              <a:gd name="connsiteY0" fmla="*/ 0 h 1290637"/>
              <a:gd name="connsiteX1" fmla="*/ 859627 w 1126590"/>
              <a:gd name="connsiteY1" fmla="*/ 138111 h 1290637"/>
              <a:gd name="connsiteX2" fmla="*/ 1126329 w 1126590"/>
              <a:gd name="connsiteY2" fmla="*/ 607218 h 1290637"/>
              <a:gd name="connsiteX3" fmla="*/ 895346 w 1126590"/>
              <a:gd name="connsiteY3" fmla="*/ 1059655 h 1290637"/>
              <a:gd name="connsiteX4" fmla="*/ 283367 w 1126590"/>
              <a:gd name="connsiteY4" fmla="*/ 1290637 h 1290637"/>
              <a:gd name="connsiteX0" fmla="*/ 0 w 1127029"/>
              <a:gd name="connsiteY0" fmla="*/ 0 h 1290637"/>
              <a:gd name="connsiteX1" fmla="*/ 859627 w 1127029"/>
              <a:gd name="connsiteY1" fmla="*/ 138111 h 1290637"/>
              <a:gd name="connsiteX2" fmla="*/ 1126329 w 1127029"/>
              <a:gd name="connsiteY2" fmla="*/ 607218 h 1290637"/>
              <a:gd name="connsiteX3" fmla="*/ 914396 w 1127029"/>
              <a:gd name="connsiteY3" fmla="*/ 1076324 h 1290637"/>
              <a:gd name="connsiteX4" fmla="*/ 283367 w 1127029"/>
              <a:gd name="connsiteY4" fmla="*/ 1290637 h 1290637"/>
              <a:gd name="connsiteX0" fmla="*/ 0 w 1126507"/>
              <a:gd name="connsiteY0" fmla="*/ 0 h 1290637"/>
              <a:gd name="connsiteX1" fmla="*/ 859627 w 1126507"/>
              <a:gd name="connsiteY1" fmla="*/ 138111 h 1290637"/>
              <a:gd name="connsiteX2" fmla="*/ 1126329 w 1126507"/>
              <a:gd name="connsiteY2" fmla="*/ 607218 h 1290637"/>
              <a:gd name="connsiteX3" fmla="*/ 914396 w 1126507"/>
              <a:gd name="connsiteY3" fmla="*/ 1076324 h 1290637"/>
              <a:gd name="connsiteX4" fmla="*/ 283367 w 1126507"/>
              <a:gd name="connsiteY4" fmla="*/ 1290637 h 1290637"/>
              <a:gd name="connsiteX0" fmla="*/ 0 w 1126368"/>
              <a:gd name="connsiteY0" fmla="*/ 0 h 1290637"/>
              <a:gd name="connsiteX1" fmla="*/ 859627 w 1126368"/>
              <a:gd name="connsiteY1" fmla="*/ 138111 h 1290637"/>
              <a:gd name="connsiteX2" fmla="*/ 1126329 w 1126368"/>
              <a:gd name="connsiteY2" fmla="*/ 607218 h 1290637"/>
              <a:gd name="connsiteX3" fmla="*/ 914396 w 1126368"/>
              <a:gd name="connsiteY3" fmla="*/ 1076324 h 1290637"/>
              <a:gd name="connsiteX4" fmla="*/ 283367 w 1126368"/>
              <a:gd name="connsiteY4" fmla="*/ 1290637 h 1290637"/>
              <a:gd name="connsiteX0" fmla="*/ 0 w 1126732"/>
              <a:gd name="connsiteY0" fmla="*/ 0 h 1290637"/>
              <a:gd name="connsiteX1" fmla="*/ 859627 w 1126732"/>
              <a:gd name="connsiteY1" fmla="*/ 138111 h 1290637"/>
              <a:gd name="connsiteX2" fmla="*/ 1126329 w 1126732"/>
              <a:gd name="connsiteY2" fmla="*/ 607218 h 1290637"/>
              <a:gd name="connsiteX3" fmla="*/ 914396 w 1126732"/>
              <a:gd name="connsiteY3" fmla="*/ 1076324 h 1290637"/>
              <a:gd name="connsiteX4" fmla="*/ 283367 w 1126732"/>
              <a:gd name="connsiteY4" fmla="*/ 1290637 h 129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732" h="1290637">
                <a:moveTo>
                  <a:pt x="0" y="0"/>
                </a:moveTo>
                <a:cubicBezTo>
                  <a:pt x="317401" y="2777"/>
                  <a:pt x="671906" y="36908"/>
                  <a:pt x="859627" y="138111"/>
                </a:cubicBezTo>
                <a:cubicBezTo>
                  <a:pt x="1047348" y="239314"/>
                  <a:pt x="1119581" y="424656"/>
                  <a:pt x="1126329" y="607218"/>
                </a:cubicBezTo>
                <a:cubicBezTo>
                  <a:pt x="1133077" y="789780"/>
                  <a:pt x="1054890" y="962421"/>
                  <a:pt x="914396" y="1076324"/>
                </a:cubicBezTo>
                <a:cubicBezTo>
                  <a:pt x="773902" y="1190227"/>
                  <a:pt x="463946" y="1261268"/>
                  <a:pt x="283367" y="1290637"/>
                </a:cubicBezTo>
              </a:path>
            </a:pathLst>
          </a:custGeom>
          <a:noFill/>
          <a:ln w="190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227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41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0" grpId="0" animBg="1"/>
      <p:bldP spid="101" grpId="0" animBg="1"/>
      <p:bldP spid="156" grpId="0"/>
      <p:bldP spid="157" grpId="0"/>
      <p:bldP spid="210" grpId="0"/>
      <p:bldP spid="217" grpId="0"/>
      <p:bldP spid="332" grpId="0" animBg="1"/>
      <p:bldP spid="333" grpId="0" animBg="1"/>
      <p:bldP spid="334" grpId="0" animBg="1"/>
      <p:bldP spid="335" grpId="0" animBg="1"/>
      <p:bldP spid="336" grpId="0" animBg="1"/>
      <p:bldP spid="338" grpId="0" animBg="1"/>
      <p:bldP spid="339" grpId="0"/>
      <p:bldP spid="340" grpId="0"/>
      <p:bldP spid="341" grpId="0"/>
      <p:bldP spid="342" grpId="0"/>
      <p:bldP spid="344" grpId="0" animBg="1"/>
      <p:bldP spid="270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notion of time is crucial for almost all applications</a:t>
            </a:r>
          </a:p>
          <a:p>
            <a:endParaRPr lang="en-US" dirty="0"/>
          </a:p>
          <a:p>
            <a:r>
              <a:rPr lang="en-US" dirty="0"/>
              <a:t>Ethernet has become the only viable communication medium	</a:t>
            </a:r>
          </a:p>
          <a:p>
            <a:pPr lvl="1"/>
            <a:r>
              <a:rPr lang="en-US" dirty="0"/>
              <a:t>Performance is highly customizable </a:t>
            </a:r>
          </a:p>
          <a:p>
            <a:pPr lvl="1"/>
            <a:r>
              <a:rPr lang="en-US" dirty="0"/>
              <a:t>Bandwidth, fault tolerance, latency, costs, availability, ….</a:t>
            </a:r>
          </a:p>
          <a:p>
            <a:endParaRPr lang="en-US" dirty="0"/>
          </a:p>
          <a:p>
            <a:r>
              <a:rPr lang="en-US" dirty="0"/>
              <a:t>One single communication medium both for and time</a:t>
            </a:r>
          </a:p>
          <a:p>
            <a:pPr lvl="1"/>
            <a:r>
              <a:rPr lang="en-US" dirty="0"/>
              <a:t>R.I.P. Legacy time transfer and sync systems</a:t>
            </a:r>
          </a:p>
          <a:p>
            <a:endParaRPr lang="en-US" dirty="0"/>
          </a:p>
          <a:p>
            <a:r>
              <a:rPr lang="en-US" dirty="0"/>
              <a:t>Ethernet is asynchronous </a:t>
            </a:r>
          </a:p>
          <a:p>
            <a:pPr lvl="1"/>
            <a:r>
              <a:rPr lang="en-US" dirty="0"/>
              <a:t>Time transfer has to be packet based</a:t>
            </a:r>
          </a:p>
          <a:p>
            <a:endParaRPr lang="en-US" dirty="0"/>
          </a:p>
          <a:p>
            <a:r>
              <a:rPr lang="en-US" dirty="0"/>
              <a:t>PTP – Precision Time Protocol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8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PTP – Precision Time Protocol </a:t>
            </a:r>
          </a:p>
          <a:p>
            <a:pPr lvl="1"/>
            <a:r>
              <a:rPr lang="en-US" dirty="0"/>
              <a:t>IEEE1588 Standard</a:t>
            </a:r>
          </a:p>
          <a:p>
            <a:pPr lvl="1"/>
            <a:r>
              <a:rPr lang="en-US" dirty="0"/>
              <a:t>Generic protocol for highly accurate time transfer over Ethernet</a:t>
            </a:r>
          </a:p>
          <a:p>
            <a:pPr lvl="1"/>
            <a:r>
              <a:rPr lang="en-US" dirty="0"/>
              <a:t>Customizable via PTP-Profiles</a:t>
            </a:r>
          </a:p>
          <a:p>
            <a:endParaRPr lang="en-US" dirty="0"/>
          </a:p>
          <a:p>
            <a:r>
              <a:rPr lang="en-US" dirty="0"/>
              <a:t>Adopted as the only means of clock synchronization by various industries</a:t>
            </a:r>
          </a:p>
          <a:p>
            <a:pPr lvl="1"/>
            <a:r>
              <a:rPr lang="en-US" dirty="0"/>
              <a:t>Telecom</a:t>
            </a:r>
          </a:p>
          <a:p>
            <a:pPr lvl="1"/>
            <a:r>
              <a:rPr lang="en-US" dirty="0"/>
              <a:t>Power Utility Providers</a:t>
            </a:r>
          </a:p>
          <a:p>
            <a:pPr lvl="1"/>
            <a:r>
              <a:rPr lang="en-US" dirty="0"/>
              <a:t>Finance Service Providers</a:t>
            </a:r>
          </a:p>
          <a:p>
            <a:pPr lvl="1"/>
            <a:r>
              <a:rPr lang="en-US" dirty="0"/>
              <a:t>Industrial automation</a:t>
            </a:r>
          </a:p>
          <a:p>
            <a:pPr lvl="1"/>
            <a:r>
              <a:rPr lang="en-US" dirty="0"/>
              <a:t>Broadcasting</a:t>
            </a:r>
          </a:p>
          <a:p>
            <a:endParaRPr lang="en-US" dirty="0"/>
          </a:p>
          <a:p>
            <a:r>
              <a:rPr lang="en-US" dirty="0"/>
              <a:t>Accurate time transfer has become mission critical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92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in PTP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 dependent</a:t>
            </a:r>
          </a:p>
          <a:p>
            <a:pPr lvl="1"/>
            <a:r>
              <a:rPr lang="en-US" dirty="0"/>
              <a:t>Time stamping resolution</a:t>
            </a:r>
          </a:p>
          <a:p>
            <a:pPr lvl="1"/>
            <a:r>
              <a:rPr lang="en-US" dirty="0"/>
              <a:t>Oscillator quality</a:t>
            </a:r>
          </a:p>
          <a:p>
            <a:endParaRPr lang="en-US" dirty="0"/>
          </a:p>
          <a:p>
            <a:r>
              <a:rPr lang="en-US" dirty="0"/>
              <a:t>Network related</a:t>
            </a:r>
          </a:p>
          <a:p>
            <a:pPr lvl="1"/>
            <a:r>
              <a:rPr lang="en-US" dirty="0"/>
              <a:t>Packet Delay Variations</a:t>
            </a:r>
          </a:p>
          <a:p>
            <a:pPr lvl="1"/>
            <a:r>
              <a:rPr lang="en-US" dirty="0"/>
              <a:t>Performance of PTP aware network devices</a:t>
            </a:r>
          </a:p>
          <a:p>
            <a:pPr lvl="1"/>
            <a:r>
              <a:rPr lang="en-US" dirty="0"/>
              <a:t>Different paths upstream and downstream</a:t>
            </a:r>
          </a:p>
          <a:p>
            <a:pPr lvl="1"/>
            <a:r>
              <a:rPr lang="en-US" dirty="0"/>
              <a:t>Highly asymmetric network loading</a:t>
            </a:r>
          </a:p>
          <a:p>
            <a:endParaRPr lang="en-US" dirty="0"/>
          </a:p>
          <a:p>
            <a:r>
              <a:rPr lang="en-US" dirty="0"/>
              <a:t>Configuration dependent</a:t>
            </a:r>
          </a:p>
          <a:p>
            <a:pPr lvl="1"/>
            <a:r>
              <a:rPr lang="en-US" dirty="0"/>
              <a:t>Message rates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43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Extended Data Processing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72480" y="1196752"/>
            <a:ext cx="9289032" cy="5112568"/>
          </a:xfrm>
        </p:spPr>
        <p:txBody>
          <a:bodyPr>
            <a:normAutofit/>
          </a:bodyPr>
          <a:lstStyle/>
          <a:p>
            <a:r>
              <a:rPr lang="en-US" dirty="0"/>
              <a:t>Even extended filtering can mitigate PDV effects significantly</a:t>
            </a:r>
          </a:p>
          <a:p>
            <a:pPr lvl="1"/>
            <a:r>
              <a:rPr lang="en-US" dirty="0"/>
              <a:t>Dynamic outlier detection</a:t>
            </a:r>
          </a:p>
          <a:p>
            <a:pPr lvl="1"/>
            <a:r>
              <a:rPr lang="en-US" dirty="0"/>
              <a:t>Servo optimization</a:t>
            </a:r>
          </a:p>
          <a:p>
            <a:pPr lvl="1"/>
            <a:r>
              <a:rPr lang="en-US" dirty="0"/>
              <a:t>Lucky Packet Algorithm</a:t>
            </a:r>
          </a:p>
          <a:p>
            <a:endParaRPr lang="en-US" dirty="0"/>
          </a:p>
          <a:p>
            <a:r>
              <a:rPr lang="en-US" dirty="0"/>
              <a:t>However</a:t>
            </a:r>
          </a:p>
          <a:p>
            <a:pPr lvl="1"/>
            <a:r>
              <a:rPr lang="en-US" dirty="0"/>
              <a:t>Sudden PDV changes/increases may affect accuracy permanently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data of more than 1 Master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Bild 9" descr="logos_iss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728" y="6381328"/>
            <a:ext cx="792149" cy="29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data of more than 1 Master (I)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72480" y="1196752"/>
            <a:ext cx="9289032" cy="5112568"/>
          </a:xfrm>
        </p:spPr>
        <p:txBody>
          <a:bodyPr>
            <a:normAutofit/>
          </a:bodyPr>
          <a:lstStyle/>
          <a:p>
            <a:r>
              <a:rPr lang="en-US" dirty="0"/>
              <a:t>How to implemented within PTP?</a:t>
            </a:r>
          </a:p>
          <a:p>
            <a:pPr lvl="1"/>
            <a:r>
              <a:rPr lang="en-US" dirty="0"/>
              <a:t>Different domains</a:t>
            </a:r>
          </a:p>
          <a:p>
            <a:pPr lvl="1"/>
            <a:r>
              <a:rPr lang="en-US" dirty="0"/>
              <a:t>Unicast</a:t>
            </a:r>
          </a:p>
          <a:p>
            <a:endParaRPr lang="en-US" dirty="0"/>
          </a:p>
          <a:p>
            <a:r>
              <a:rPr lang="en-US" dirty="0"/>
              <a:t>Enhancements at the Slaves</a:t>
            </a:r>
          </a:p>
          <a:p>
            <a:pPr lvl="1"/>
            <a:r>
              <a:rPr lang="en-US" dirty="0"/>
              <a:t>Independent protocol engines for every Master</a:t>
            </a:r>
          </a:p>
          <a:p>
            <a:pPr lvl="1"/>
            <a:r>
              <a:rPr lang="en-US" dirty="0"/>
              <a:t>Extended data processing …</a:t>
            </a:r>
          </a:p>
          <a:p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Cope with deteriorations of the signal path</a:t>
            </a:r>
          </a:p>
          <a:p>
            <a:pPr lvl="1"/>
            <a:r>
              <a:rPr lang="en-US" dirty="0"/>
              <a:t>Discard faulty Masters</a:t>
            </a:r>
          </a:p>
          <a:p>
            <a:pPr lvl="1"/>
            <a:r>
              <a:rPr lang="en-US" dirty="0"/>
              <a:t>Handle Byzantine faults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Bild 9" descr="logos_iss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728" y="6381328"/>
            <a:ext cx="792149" cy="29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79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data of more than 1 Master (II)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combine time information of more than one Master</a:t>
            </a:r>
          </a:p>
          <a:p>
            <a:pPr lvl="1"/>
            <a:r>
              <a:rPr lang="en-US" dirty="0"/>
              <a:t>Simple linear combination (mean value) insufficient</a:t>
            </a:r>
          </a:p>
          <a:p>
            <a:pPr lvl="1"/>
            <a:r>
              <a:rPr lang="en-US" dirty="0"/>
              <a:t>Permanent deteriorations only damped</a:t>
            </a:r>
          </a:p>
          <a:p>
            <a:pPr lvl="1"/>
            <a:r>
              <a:rPr lang="en-US" dirty="0"/>
              <a:t>Byzantine faults still effect accuracy</a:t>
            </a:r>
          </a:p>
          <a:p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Outlier detection at front end</a:t>
            </a:r>
          </a:p>
          <a:p>
            <a:pPr lvl="1"/>
            <a:r>
              <a:rPr lang="en-US" dirty="0"/>
              <a:t>Kalman filter to combine data of multiple Masters</a:t>
            </a:r>
          </a:p>
          <a:p>
            <a:pPr lvl="1"/>
            <a:r>
              <a:rPr lang="en-US" dirty="0"/>
              <a:t>Servo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Bild 9" descr="logos_iss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728" y="6381328"/>
            <a:ext cx="792149" cy="29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two Different Masters</a:t>
            </a:r>
          </a:p>
        </p:txBody>
      </p:sp>
      <p:pic>
        <p:nvPicPr>
          <p:cNvPr id="5" name="Bild 9" descr="logos_iss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4728" y="6381328"/>
            <a:ext cx="792149" cy="29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632519" y="980728"/>
          <a:ext cx="8425262" cy="5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Acrobat Document" r:id="rId4" imgW="8763000" imgH="5429250" progId="AcroExch.Document.DC">
                  <p:embed/>
                </p:oleObj>
              </mc:Choice>
              <mc:Fallback>
                <p:oleObj name="Acrobat Document" r:id="rId4" imgW="8763000" imgH="5429250" progId="AcroExch.Document.DC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519" y="980728"/>
                        <a:ext cx="8425262" cy="52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389827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two Different Masters</a:t>
            </a:r>
          </a:p>
        </p:txBody>
      </p:sp>
      <p:pic>
        <p:nvPicPr>
          <p:cNvPr id="5" name="Bild 9" descr="logos_iss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4728" y="6381328"/>
            <a:ext cx="792149" cy="29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560513" y="934436"/>
          <a:ext cx="8280920" cy="532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Acrobat Document" r:id="rId4" imgW="8667627" imgH="5572125" progId="AcroExch.Document.DC">
                  <p:embed/>
                </p:oleObj>
              </mc:Choice>
              <mc:Fallback>
                <p:oleObj name="Acrobat Document" r:id="rId4" imgW="8667627" imgH="5572125" progId="AcroExch.Document.DC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513" y="934436"/>
                        <a:ext cx="8280920" cy="5323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468419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From 3 Different Masters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906000" cy="54190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8023"/>
            <a:ext cx="9906000" cy="5419092"/>
          </a:xfrm>
          <a:prstGeom prst="rect">
            <a:avLst/>
          </a:prstGeom>
        </p:spPr>
      </p:pic>
      <p:pic>
        <p:nvPicPr>
          <p:cNvPr id="5" name="Bild 9" descr="logos_iss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4728" y="6381328"/>
            <a:ext cx="792149" cy="29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382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 From 3 Different Masters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010"/>
            <a:ext cx="9906000" cy="54190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608"/>
            <a:ext cx="9906000" cy="5419092"/>
          </a:xfrm>
          <a:prstGeom prst="rect">
            <a:avLst/>
          </a:prstGeom>
        </p:spPr>
      </p:pic>
      <p:pic>
        <p:nvPicPr>
          <p:cNvPr id="5" name="Bild 9" descr="logos_iss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4728" y="6381328"/>
            <a:ext cx="792149" cy="29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4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Time Protocol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PTP – Precision Time Protocol </a:t>
            </a:r>
          </a:p>
          <a:p>
            <a:pPr lvl="1"/>
            <a:r>
              <a:rPr lang="en-US" dirty="0"/>
              <a:t>IEEE1588 Standard</a:t>
            </a:r>
          </a:p>
          <a:p>
            <a:pPr lvl="1"/>
            <a:r>
              <a:rPr lang="en-US" dirty="0"/>
              <a:t>Generic protocol for highly accurate time transfer over Ethernet</a:t>
            </a:r>
          </a:p>
          <a:p>
            <a:pPr lvl="1"/>
            <a:r>
              <a:rPr lang="en-US" dirty="0"/>
              <a:t>Customizable via PTP-Profiles</a:t>
            </a:r>
          </a:p>
          <a:p>
            <a:endParaRPr lang="en-US" dirty="0"/>
          </a:p>
          <a:p>
            <a:r>
              <a:rPr lang="en-US" dirty="0"/>
              <a:t>Adopted as the only means of clock synchronization by various industries</a:t>
            </a:r>
          </a:p>
          <a:p>
            <a:pPr lvl="1"/>
            <a:r>
              <a:rPr lang="en-US" dirty="0"/>
              <a:t>Telecom</a:t>
            </a:r>
          </a:p>
          <a:p>
            <a:pPr lvl="1"/>
            <a:r>
              <a:rPr lang="en-US" dirty="0"/>
              <a:t>Power Utility Providers</a:t>
            </a:r>
          </a:p>
          <a:p>
            <a:pPr lvl="1"/>
            <a:r>
              <a:rPr lang="en-US" dirty="0"/>
              <a:t>Finance Service Providers</a:t>
            </a:r>
          </a:p>
          <a:p>
            <a:pPr lvl="1"/>
            <a:r>
              <a:rPr lang="en-US" dirty="0"/>
              <a:t>Broadcasting</a:t>
            </a:r>
          </a:p>
          <a:p>
            <a:pPr lvl="1"/>
            <a:r>
              <a:rPr lang="en-US" dirty="0"/>
              <a:t>GigE Vision</a:t>
            </a:r>
          </a:p>
          <a:p>
            <a:endParaRPr lang="en-US" dirty="0"/>
          </a:p>
          <a:p>
            <a:r>
              <a:rPr lang="en-US" dirty="0"/>
              <a:t>Accurate time transfer has become mission critical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6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Principles of PTP</a:t>
            </a:r>
          </a:p>
        </p:txBody>
      </p:sp>
      <p:sp>
        <p:nvSpPr>
          <p:cNvPr id="7" name="Rectangle 3"/>
          <p:cNvSpPr>
            <a:spLocks noChangeAspect="1" noChangeArrowheads="1"/>
          </p:cNvSpPr>
          <p:nvPr/>
        </p:nvSpPr>
        <p:spPr bwMode="auto">
          <a:xfrm>
            <a:off x="2393950" y="2085669"/>
            <a:ext cx="994470" cy="323751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25" dirty="0">
                <a:latin typeface="Arial" charset="0"/>
              </a:rPr>
              <a:t>Master</a:t>
            </a:r>
          </a:p>
        </p:txBody>
      </p:sp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1322091" y="3173007"/>
            <a:ext cx="994470" cy="337939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25">
                <a:latin typeface="Arial" charset="0"/>
              </a:rPr>
              <a:t>Slave 1</a:t>
            </a:r>
          </a:p>
        </p:txBody>
      </p:sp>
      <p:sp>
        <p:nvSpPr>
          <p:cNvPr id="9" name="Rectangle 5"/>
          <p:cNvSpPr>
            <a:spLocks noChangeAspect="1" noChangeArrowheads="1"/>
          </p:cNvSpPr>
          <p:nvPr/>
        </p:nvSpPr>
        <p:spPr bwMode="auto">
          <a:xfrm>
            <a:off x="3388420" y="4011405"/>
            <a:ext cx="994470" cy="337939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25" dirty="0">
                <a:latin typeface="Arial" charset="0"/>
              </a:rPr>
              <a:t>Slave n</a:t>
            </a:r>
          </a:p>
        </p:txBody>
      </p:sp>
      <p:sp>
        <p:nvSpPr>
          <p:cNvPr id="10" name="Line 6"/>
          <p:cNvSpPr>
            <a:spLocks noChangeAspect="1" noChangeShapeType="1"/>
          </p:cNvSpPr>
          <p:nvPr/>
        </p:nvSpPr>
        <p:spPr bwMode="auto">
          <a:xfrm flipH="1">
            <a:off x="2098576" y="2712532"/>
            <a:ext cx="794544" cy="446286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11" name="Line 7"/>
          <p:cNvSpPr>
            <a:spLocks noChangeAspect="1" noChangeShapeType="1"/>
          </p:cNvSpPr>
          <p:nvPr/>
        </p:nvSpPr>
        <p:spPr bwMode="auto">
          <a:xfrm>
            <a:off x="2900858" y="2713822"/>
            <a:ext cx="945457" cy="1292423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12" name="Rectangle 8"/>
          <p:cNvSpPr>
            <a:spLocks noChangeAspect="1" noChangeArrowheads="1"/>
          </p:cNvSpPr>
          <p:nvPr/>
        </p:nvSpPr>
        <p:spPr bwMode="auto">
          <a:xfrm>
            <a:off x="2245618" y="3718610"/>
            <a:ext cx="994470" cy="337939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25">
                <a:latin typeface="Arial" charset="0"/>
              </a:rPr>
              <a:t>Slave 2</a:t>
            </a:r>
          </a:p>
        </p:txBody>
      </p:sp>
      <p:sp>
        <p:nvSpPr>
          <p:cNvPr id="13" name="Line 9"/>
          <p:cNvSpPr>
            <a:spLocks noChangeAspect="1" noChangeShapeType="1"/>
          </p:cNvSpPr>
          <p:nvPr/>
        </p:nvSpPr>
        <p:spPr bwMode="auto">
          <a:xfrm flipH="1">
            <a:off x="2797671" y="2713822"/>
            <a:ext cx="99319" cy="99447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14" name="Line 10"/>
          <p:cNvSpPr>
            <a:spLocks noChangeAspect="1" noChangeShapeType="1"/>
          </p:cNvSpPr>
          <p:nvPr/>
        </p:nvSpPr>
        <p:spPr bwMode="auto">
          <a:xfrm flipH="1">
            <a:off x="2900858" y="2421027"/>
            <a:ext cx="0" cy="303114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22" name="Line 18"/>
          <p:cNvSpPr>
            <a:spLocks noChangeAspect="1" noChangeShapeType="1"/>
          </p:cNvSpPr>
          <p:nvPr/>
        </p:nvSpPr>
        <p:spPr bwMode="auto">
          <a:xfrm>
            <a:off x="5374779" y="2439085"/>
            <a:ext cx="0" cy="27331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23" name="Rectangle 19"/>
          <p:cNvSpPr>
            <a:spLocks noChangeAspect="1" noChangeArrowheads="1"/>
          </p:cNvSpPr>
          <p:nvPr/>
        </p:nvSpPr>
        <p:spPr bwMode="auto">
          <a:xfrm>
            <a:off x="4715669" y="2085669"/>
            <a:ext cx="1082179" cy="34825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de-DE" sz="1300">
                <a:latin typeface="Arial" charset="0"/>
              </a:rPr>
              <a:t>Master</a:t>
            </a:r>
          </a:p>
          <a:p>
            <a:pPr algn="ctr" rtl="1"/>
            <a:r>
              <a:rPr lang="de-DE" sz="1300">
                <a:latin typeface="Arial" charset="0"/>
              </a:rPr>
              <a:t>Time</a:t>
            </a:r>
          </a:p>
        </p:txBody>
      </p:sp>
      <p:sp>
        <p:nvSpPr>
          <p:cNvPr id="24" name="Rectangle 20"/>
          <p:cNvSpPr>
            <a:spLocks noChangeAspect="1" noChangeArrowheads="1"/>
          </p:cNvSpPr>
          <p:nvPr/>
        </p:nvSpPr>
        <p:spPr bwMode="auto">
          <a:xfrm>
            <a:off x="6091932" y="2085669"/>
            <a:ext cx="846138" cy="34825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de-DE" sz="1300" dirty="0">
                <a:latin typeface="Arial" charset="0"/>
              </a:rPr>
              <a:t>Slave</a:t>
            </a:r>
          </a:p>
          <a:p>
            <a:pPr algn="ctr" rtl="1"/>
            <a:r>
              <a:rPr lang="de-DE" sz="1300" dirty="0">
                <a:latin typeface="Arial" charset="0"/>
              </a:rPr>
              <a:t>Time</a:t>
            </a:r>
          </a:p>
        </p:txBody>
      </p:sp>
      <p:sp>
        <p:nvSpPr>
          <p:cNvPr id="25" name="Line 21"/>
          <p:cNvSpPr>
            <a:spLocks noChangeAspect="1" noChangeShapeType="1"/>
          </p:cNvSpPr>
          <p:nvPr/>
        </p:nvSpPr>
        <p:spPr bwMode="auto">
          <a:xfrm>
            <a:off x="6508552" y="2437797"/>
            <a:ext cx="0" cy="28828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grpSp>
        <p:nvGrpSpPr>
          <p:cNvPr id="26" name="Group 22"/>
          <p:cNvGrpSpPr>
            <a:grpSpLocks noChangeAspect="1"/>
          </p:cNvGrpSpPr>
          <p:nvPr/>
        </p:nvGrpSpPr>
        <p:grpSpPr bwMode="auto">
          <a:xfrm>
            <a:off x="5316736" y="2613214"/>
            <a:ext cx="50304" cy="2337198"/>
            <a:chOff x="3619" y="1116"/>
            <a:chExt cx="46" cy="2132"/>
          </a:xfrm>
        </p:grpSpPr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619" y="111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619" y="116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3619" y="1207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3619" y="125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619" y="1297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3619" y="1343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3619" y="138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3619" y="1433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3619" y="1479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3619" y="1524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3619" y="1569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3619" y="161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3619" y="1660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3619" y="170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3619" y="175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3619" y="179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3619" y="184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3619" y="1887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3619" y="193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3619" y="1977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619" y="2023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3619" y="206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3619" y="2113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3619" y="2159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3619" y="220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3619" y="2250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619" y="229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3619" y="234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3619" y="238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3619" y="243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>
              <a:off x="3619" y="2477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>
              <a:off x="3619" y="252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>
              <a:off x="3619" y="256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>
              <a:off x="3619" y="2613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>
              <a:off x="3619" y="265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3619" y="2704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63" name="Line 59"/>
            <p:cNvSpPr>
              <a:spLocks noChangeShapeType="1"/>
            </p:cNvSpPr>
            <p:nvPr/>
          </p:nvSpPr>
          <p:spPr bwMode="auto">
            <a:xfrm>
              <a:off x="3619" y="2749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3619" y="2794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>
              <a:off x="3619" y="2840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66" name="Line 62"/>
            <p:cNvSpPr>
              <a:spLocks noChangeShapeType="1"/>
            </p:cNvSpPr>
            <p:nvPr/>
          </p:nvSpPr>
          <p:spPr bwMode="auto">
            <a:xfrm>
              <a:off x="3619" y="288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>
              <a:off x="3619" y="2930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>
              <a:off x="3619" y="297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>
              <a:off x="3619" y="302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3619" y="306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>
              <a:off x="3619" y="311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>
              <a:off x="3619" y="3157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>
              <a:off x="3619" y="320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>
              <a:off x="3619" y="324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</p:grpSp>
      <p:sp>
        <p:nvSpPr>
          <p:cNvPr id="75" name="Text Box 71"/>
          <p:cNvSpPr txBox="1">
            <a:spLocks noChangeAspect="1" noChangeArrowheads="1"/>
          </p:cNvSpPr>
          <p:nvPr/>
        </p:nvSpPr>
        <p:spPr bwMode="auto">
          <a:xfrm>
            <a:off x="4876902" y="2441665"/>
            <a:ext cx="496589" cy="2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de-DE" sz="813" dirty="0">
                <a:latin typeface="Arial" charset="0"/>
                <a:sym typeface="Symbol" pitchFamily="18" charset="2"/>
              </a:rPr>
              <a:t>12:00</a:t>
            </a:r>
            <a:endParaRPr lang="de-DE" sz="813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76" name="Text Box 72"/>
          <p:cNvSpPr txBox="1">
            <a:spLocks noChangeAspect="1" noChangeArrowheads="1"/>
          </p:cNvSpPr>
          <p:nvPr/>
        </p:nvSpPr>
        <p:spPr bwMode="auto">
          <a:xfrm>
            <a:off x="5911353" y="2671257"/>
            <a:ext cx="527547" cy="2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de-DE" sz="813">
                <a:latin typeface="Arial" charset="0"/>
                <a:sym typeface="Symbol" pitchFamily="18" charset="2"/>
              </a:rPr>
              <a:t>12:00</a:t>
            </a:r>
            <a:endParaRPr lang="de-DE" sz="813" baseline="-25000">
              <a:latin typeface="Arial" charset="0"/>
              <a:sym typeface="Symbol" pitchFamily="18" charset="2"/>
            </a:endParaRPr>
          </a:p>
        </p:txBody>
      </p:sp>
      <p:sp>
        <p:nvSpPr>
          <p:cNvPr id="77" name="Line 73"/>
          <p:cNvSpPr>
            <a:spLocks noChangeAspect="1" noChangeShapeType="1"/>
          </p:cNvSpPr>
          <p:nvPr/>
        </p:nvSpPr>
        <p:spPr bwMode="auto">
          <a:xfrm>
            <a:off x="5374779" y="2964051"/>
            <a:ext cx="1145381" cy="398563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78" name="Line 74"/>
          <p:cNvSpPr>
            <a:spLocks noChangeAspect="1" noChangeShapeType="1"/>
          </p:cNvSpPr>
          <p:nvPr/>
        </p:nvSpPr>
        <p:spPr bwMode="auto">
          <a:xfrm flipH="1">
            <a:off x="5374779" y="2613213"/>
            <a:ext cx="144333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79" name="Text Box 75"/>
          <p:cNvSpPr txBox="1">
            <a:spLocks noChangeAspect="1" noChangeArrowheads="1"/>
          </p:cNvSpPr>
          <p:nvPr/>
        </p:nvSpPr>
        <p:spPr bwMode="auto">
          <a:xfrm>
            <a:off x="6508553" y="3256845"/>
            <a:ext cx="428227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de-DE" sz="975" dirty="0">
                <a:latin typeface="Arial" charset="0"/>
                <a:sym typeface="Symbol" pitchFamily="18" charset="2"/>
              </a:rPr>
              <a:t>T</a:t>
            </a:r>
            <a:r>
              <a:rPr lang="de-DE" sz="975" baseline="-25000" dirty="0">
                <a:latin typeface="Arial" charset="0"/>
                <a:sym typeface="Symbol" pitchFamily="18" charset="2"/>
              </a:rPr>
              <a:t>1</a:t>
            </a:r>
            <a:r>
              <a:rPr lang="de-DE" sz="975" dirty="0">
                <a:latin typeface="Arial" charset="0"/>
                <a:sym typeface="Symbol" pitchFamily="18" charset="2"/>
              </a:rPr>
              <a:t>,</a:t>
            </a:r>
            <a:r>
              <a:rPr lang="de-DE" sz="975" baseline="-25000" dirty="0">
                <a:latin typeface="Arial" charset="0"/>
                <a:sym typeface="Symbol" pitchFamily="18" charset="2"/>
              </a:rPr>
              <a:t>S</a:t>
            </a:r>
          </a:p>
        </p:txBody>
      </p:sp>
      <p:sp>
        <p:nvSpPr>
          <p:cNvPr id="80" name="Text Box 76"/>
          <p:cNvSpPr txBox="1">
            <a:spLocks noChangeAspect="1" noChangeArrowheads="1"/>
          </p:cNvSpPr>
          <p:nvPr/>
        </p:nvSpPr>
        <p:spPr bwMode="auto">
          <a:xfrm>
            <a:off x="4831756" y="2846676"/>
            <a:ext cx="479821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de-DE" sz="975" dirty="0">
                <a:latin typeface="Arial" charset="0"/>
                <a:sym typeface="Symbol" pitchFamily="18" charset="2"/>
              </a:rPr>
              <a:t>T</a:t>
            </a:r>
            <a:r>
              <a:rPr lang="de-DE" sz="975" baseline="-25000" dirty="0">
                <a:latin typeface="Arial" charset="0"/>
                <a:sym typeface="Symbol" pitchFamily="18" charset="2"/>
              </a:rPr>
              <a:t>0,M</a:t>
            </a:r>
          </a:p>
        </p:txBody>
      </p:sp>
      <p:sp>
        <p:nvSpPr>
          <p:cNvPr id="81" name="Line 78"/>
          <p:cNvSpPr>
            <a:spLocks noChangeAspect="1" noChangeShapeType="1"/>
          </p:cNvSpPr>
          <p:nvPr/>
        </p:nvSpPr>
        <p:spPr bwMode="auto">
          <a:xfrm flipH="1">
            <a:off x="5374779" y="3899189"/>
            <a:ext cx="1145381" cy="398561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82" name="Line 79"/>
          <p:cNvSpPr>
            <a:spLocks noChangeAspect="1" noChangeShapeType="1"/>
          </p:cNvSpPr>
          <p:nvPr/>
        </p:nvSpPr>
        <p:spPr bwMode="auto">
          <a:xfrm>
            <a:off x="5374779" y="4554429"/>
            <a:ext cx="1145381" cy="397273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83" name="Rectangle 80"/>
          <p:cNvSpPr>
            <a:spLocks noChangeAspect="1" noChangeArrowheads="1"/>
          </p:cNvSpPr>
          <p:nvPr/>
        </p:nvSpPr>
        <p:spPr bwMode="auto">
          <a:xfrm>
            <a:off x="2063750" y="4480907"/>
            <a:ext cx="994470" cy="299244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25">
                <a:latin typeface="Arial" charset="0"/>
              </a:rPr>
              <a:t>Master</a:t>
            </a:r>
          </a:p>
        </p:txBody>
      </p:sp>
      <p:sp>
        <p:nvSpPr>
          <p:cNvPr id="84" name="Rectangle 81"/>
          <p:cNvSpPr>
            <a:spLocks noChangeAspect="1" noChangeArrowheads="1"/>
          </p:cNvSpPr>
          <p:nvPr/>
        </p:nvSpPr>
        <p:spPr bwMode="auto">
          <a:xfrm>
            <a:off x="1015108" y="5235467"/>
            <a:ext cx="994470" cy="34825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25">
                <a:latin typeface="Arial" charset="0"/>
              </a:rPr>
              <a:t>Slave</a:t>
            </a:r>
          </a:p>
        </p:txBody>
      </p:sp>
      <p:sp>
        <p:nvSpPr>
          <p:cNvPr id="85" name="Rectangle 82"/>
          <p:cNvSpPr>
            <a:spLocks noChangeAspect="1" noChangeArrowheads="1"/>
          </p:cNvSpPr>
          <p:nvPr/>
        </p:nvSpPr>
        <p:spPr bwMode="auto">
          <a:xfrm>
            <a:off x="3265884" y="5443131"/>
            <a:ext cx="994470" cy="299244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25">
                <a:latin typeface="Arial" charset="0"/>
              </a:rPr>
              <a:t>Slave n</a:t>
            </a:r>
          </a:p>
        </p:txBody>
      </p:sp>
      <p:sp>
        <p:nvSpPr>
          <p:cNvPr id="86" name="Line 83"/>
          <p:cNvSpPr>
            <a:spLocks noChangeAspect="1" noChangeShapeType="1"/>
          </p:cNvSpPr>
          <p:nvPr/>
        </p:nvSpPr>
        <p:spPr bwMode="auto">
          <a:xfrm flipV="1">
            <a:off x="1911550" y="5026512"/>
            <a:ext cx="595908" cy="198636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87" name="Line 84"/>
          <p:cNvSpPr>
            <a:spLocks noChangeAspect="1" noChangeShapeType="1"/>
          </p:cNvSpPr>
          <p:nvPr/>
        </p:nvSpPr>
        <p:spPr bwMode="auto">
          <a:xfrm flipV="1">
            <a:off x="2622252" y="4780151"/>
            <a:ext cx="0" cy="24894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88" name="Line 85"/>
          <p:cNvSpPr>
            <a:spLocks noChangeAspect="1" noChangeShapeType="1"/>
          </p:cNvSpPr>
          <p:nvPr/>
        </p:nvSpPr>
        <p:spPr bwMode="auto">
          <a:xfrm flipH="1" flipV="1">
            <a:off x="2622252" y="5026513"/>
            <a:ext cx="1043484" cy="397273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89" name="Line 86"/>
          <p:cNvSpPr>
            <a:spLocks noChangeAspect="1" noChangeShapeType="1"/>
          </p:cNvSpPr>
          <p:nvPr/>
        </p:nvSpPr>
        <p:spPr bwMode="auto">
          <a:xfrm flipH="1">
            <a:off x="1612306" y="4983946"/>
            <a:ext cx="776486" cy="259259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90" name="Line 87"/>
          <p:cNvSpPr>
            <a:spLocks noChangeAspect="1" noChangeShapeType="1"/>
          </p:cNvSpPr>
          <p:nvPr/>
        </p:nvSpPr>
        <p:spPr bwMode="auto">
          <a:xfrm>
            <a:off x="2387501" y="4780153"/>
            <a:ext cx="0" cy="199926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91" name="Line 88"/>
          <p:cNvSpPr>
            <a:spLocks noChangeAspect="1" noChangeShapeType="1"/>
          </p:cNvSpPr>
          <p:nvPr/>
        </p:nvSpPr>
        <p:spPr bwMode="auto">
          <a:xfrm>
            <a:off x="2797671" y="4780153"/>
            <a:ext cx="0" cy="199926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92" name="Line 89"/>
          <p:cNvSpPr>
            <a:spLocks noChangeAspect="1" noChangeShapeType="1"/>
          </p:cNvSpPr>
          <p:nvPr/>
        </p:nvSpPr>
        <p:spPr bwMode="auto">
          <a:xfrm>
            <a:off x="2800251" y="4981368"/>
            <a:ext cx="1193107" cy="447576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93" name="Line 90"/>
          <p:cNvSpPr>
            <a:spLocks noChangeAspect="1" noChangeShapeType="1"/>
          </p:cNvSpPr>
          <p:nvPr/>
        </p:nvSpPr>
        <p:spPr bwMode="auto">
          <a:xfrm flipV="1">
            <a:off x="2504877" y="4780151"/>
            <a:ext cx="0" cy="24894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94" name="Text Box 91"/>
          <p:cNvSpPr txBox="1">
            <a:spLocks noChangeAspect="1" noChangeArrowheads="1"/>
          </p:cNvSpPr>
          <p:nvPr/>
        </p:nvSpPr>
        <p:spPr bwMode="auto">
          <a:xfrm>
            <a:off x="1211809" y="2518287"/>
            <a:ext cx="1306611" cy="2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de-DE" sz="1138" dirty="0" err="1">
                <a:solidFill>
                  <a:srgbClr val="33CC33"/>
                </a:solidFill>
                <a:latin typeface="Arial" charset="0"/>
                <a:sym typeface="Symbol" pitchFamily="18" charset="2"/>
              </a:rPr>
              <a:t>Sync</a:t>
            </a:r>
            <a:r>
              <a:rPr lang="de-DE" sz="1138" dirty="0">
                <a:solidFill>
                  <a:srgbClr val="33CC33"/>
                </a:solidFill>
                <a:latin typeface="Arial" charset="0"/>
                <a:sym typeface="Symbol" pitchFamily="18" charset="2"/>
              </a:rPr>
              <a:t> </a:t>
            </a:r>
            <a:r>
              <a:rPr lang="de-DE" sz="1138" dirty="0" err="1">
                <a:solidFill>
                  <a:srgbClr val="33CC33"/>
                </a:solidFill>
                <a:latin typeface="Arial" charset="0"/>
                <a:sym typeface="Symbol" pitchFamily="18" charset="2"/>
              </a:rPr>
              <a:t>message</a:t>
            </a:r>
            <a:endParaRPr lang="de-DE" sz="1138" baseline="-25000" dirty="0">
              <a:solidFill>
                <a:srgbClr val="33CC33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95" name="Text Box 92"/>
          <p:cNvSpPr txBox="1">
            <a:spLocks noChangeAspect="1" noChangeArrowheads="1"/>
          </p:cNvSpPr>
          <p:nvPr/>
        </p:nvSpPr>
        <p:spPr bwMode="auto">
          <a:xfrm>
            <a:off x="3162698" y="4771122"/>
            <a:ext cx="1320800" cy="2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de-DE" sz="1138">
                <a:solidFill>
                  <a:srgbClr val="FF9933"/>
                </a:solidFill>
                <a:latin typeface="Arial" charset="0"/>
                <a:sym typeface="Symbol" pitchFamily="18" charset="2"/>
              </a:rPr>
              <a:t>Delay Response</a:t>
            </a:r>
          </a:p>
        </p:txBody>
      </p:sp>
      <p:sp>
        <p:nvSpPr>
          <p:cNvPr id="96" name="Text Box 93"/>
          <p:cNvSpPr txBox="1">
            <a:spLocks noChangeAspect="1" noChangeArrowheads="1"/>
          </p:cNvSpPr>
          <p:nvPr/>
        </p:nvSpPr>
        <p:spPr bwMode="auto">
          <a:xfrm>
            <a:off x="1885753" y="5293510"/>
            <a:ext cx="1475581" cy="2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de-DE" sz="1138">
                <a:solidFill>
                  <a:srgbClr val="0066FF"/>
                </a:solidFill>
                <a:latin typeface="Arial" charset="0"/>
                <a:sym typeface="Symbol" pitchFamily="18" charset="2"/>
              </a:rPr>
              <a:t>Delay Request</a:t>
            </a:r>
            <a:endParaRPr lang="de-DE" sz="1138" baseline="-25000">
              <a:solidFill>
                <a:srgbClr val="0066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97" name="Text Box 94"/>
          <p:cNvSpPr txBox="1">
            <a:spLocks noChangeAspect="1" noChangeArrowheads="1"/>
          </p:cNvSpPr>
          <p:nvPr/>
        </p:nvSpPr>
        <p:spPr bwMode="auto">
          <a:xfrm>
            <a:off x="6508553" y="3841146"/>
            <a:ext cx="497880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975">
                <a:latin typeface="Arial" charset="0"/>
                <a:sym typeface="Symbol" pitchFamily="18" charset="2"/>
              </a:rPr>
              <a:t>T</a:t>
            </a:r>
            <a:r>
              <a:rPr lang="de-DE" sz="975" baseline="-25000">
                <a:latin typeface="Arial" charset="0"/>
                <a:sym typeface="Symbol" pitchFamily="18" charset="2"/>
              </a:rPr>
              <a:t>2</a:t>
            </a:r>
            <a:r>
              <a:rPr lang="de-DE" sz="975">
                <a:latin typeface="Arial" charset="0"/>
                <a:sym typeface="Symbol" pitchFamily="18" charset="2"/>
              </a:rPr>
              <a:t>,</a:t>
            </a:r>
            <a:r>
              <a:rPr lang="de-DE" sz="975" baseline="-25000">
                <a:latin typeface="Arial" charset="0"/>
                <a:sym typeface="Symbol" pitchFamily="18" charset="2"/>
              </a:rPr>
              <a:t>S</a:t>
            </a:r>
          </a:p>
        </p:txBody>
      </p:sp>
      <p:sp>
        <p:nvSpPr>
          <p:cNvPr id="98" name="Text Box 95"/>
          <p:cNvSpPr txBox="1">
            <a:spLocks noChangeAspect="1" noChangeArrowheads="1"/>
          </p:cNvSpPr>
          <p:nvPr/>
        </p:nvSpPr>
        <p:spPr bwMode="auto">
          <a:xfrm>
            <a:off x="4715670" y="4234547"/>
            <a:ext cx="59590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975">
                <a:latin typeface="Arial" charset="0"/>
                <a:sym typeface="Symbol" pitchFamily="18" charset="2"/>
              </a:rPr>
              <a:t>T</a:t>
            </a:r>
            <a:r>
              <a:rPr lang="de-DE" sz="975" baseline="-25000">
                <a:latin typeface="Arial" charset="0"/>
                <a:sym typeface="Symbol" pitchFamily="18" charset="2"/>
              </a:rPr>
              <a:t>3</a:t>
            </a:r>
            <a:r>
              <a:rPr lang="de-DE" sz="975">
                <a:latin typeface="Arial" charset="0"/>
                <a:sym typeface="Symbol" pitchFamily="18" charset="2"/>
              </a:rPr>
              <a:t>,</a:t>
            </a:r>
            <a:r>
              <a:rPr lang="de-DE" sz="975" baseline="-25000">
                <a:latin typeface="Arial" charset="0"/>
                <a:sym typeface="Symbol" pitchFamily="18" charset="2"/>
              </a:rPr>
              <a:t>M</a:t>
            </a:r>
          </a:p>
        </p:txBody>
      </p:sp>
      <p:sp>
        <p:nvSpPr>
          <p:cNvPr id="100" name="Oval 97"/>
          <p:cNvSpPr>
            <a:spLocks noChangeAspect="1" noChangeArrowheads="1"/>
          </p:cNvSpPr>
          <p:nvPr/>
        </p:nvSpPr>
        <p:spPr bwMode="auto">
          <a:xfrm>
            <a:off x="4755655" y="4233257"/>
            <a:ext cx="497880" cy="248940"/>
          </a:xfrm>
          <a:prstGeom prst="ellipse">
            <a:avLst/>
          </a:prstGeom>
          <a:noFill/>
          <a:ln w="1270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AT" sz="2275"/>
          </a:p>
        </p:txBody>
      </p:sp>
      <p:sp>
        <p:nvSpPr>
          <p:cNvPr id="101" name="Freeform 98"/>
          <p:cNvSpPr>
            <a:spLocks noChangeAspect="1"/>
          </p:cNvSpPr>
          <p:nvPr/>
        </p:nvSpPr>
        <p:spPr bwMode="auto">
          <a:xfrm>
            <a:off x="5023942" y="4484778"/>
            <a:ext cx="581720" cy="147042"/>
          </a:xfrm>
          <a:custGeom>
            <a:avLst/>
            <a:gdLst>
              <a:gd name="T0" fmla="*/ 0 w 530"/>
              <a:gd name="T1" fmla="*/ 0 h 134"/>
              <a:gd name="T2" fmla="*/ 2147483647 w 530"/>
              <a:gd name="T3" fmla="*/ 2147483647 h 134"/>
              <a:gd name="T4" fmla="*/ 2147483647 w 530"/>
              <a:gd name="T5" fmla="*/ 2147483647 h 134"/>
              <a:gd name="T6" fmla="*/ 2147483647 w 530"/>
              <a:gd name="T7" fmla="*/ 2147483647 h 134"/>
              <a:gd name="T8" fmla="*/ 2147483647 w 530"/>
              <a:gd name="T9" fmla="*/ 2147483647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0"/>
              <a:gd name="T16" fmla="*/ 0 h 134"/>
              <a:gd name="T17" fmla="*/ 530 w 530"/>
              <a:gd name="T18" fmla="*/ 134 h 1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0" h="134">
                <a:moveTo>
                  <a:pt x="0" y="0"/>
                </a:moveTo>
                <a:cubicBezTo>
                  <a:pt x="6" y="14"/>
                  <a:pt x="9" y="73"/>
                  <a:pt x="36" y="86"/>
                </a:cubicBezTo>
                <a:cubicBezTo>
                  <a:pt x="63" y="99"/>
                  <a:pt x="105" y="77"/>
                  <a:pt x="162" y="78"/>
                </a:cubicBezTo>
                <a:cubicBezTo>
                  <a:pt x="219" y="79"/>
                  <a:pt x="317" y="82"/>
                  <a:pt x="378" y="91"/>
                </a:cubicBezTo>
                <a:cubicBezTo>
                  <a:pt x="439" y="100"/>
                  <a:pt x="498" y="125"/>
                  <a:pt x="530" y="134"/>
                </a:cubicBezTo>
              </a:path>
            </a:pathLst>
          </a:custGeom>
          <a:noFill/>
          <a:ln w="12700" cap="flat" cmpd="sng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grpSp>
        <p:nvGrpSpPr>
          <p:cNvPr id="102" name="Group 99"/>
          <p:cNvGrpSpPr>
            <a:grpSpLocks noChangeAspect="1"/>
          </p:cNvGrpSpPr>
          <p:nvPr/>
        </p:nvGrpSpPr>
        <p:grpSpPr bwMode="auto">
          <a:xfrm>
            <a:off x="6449219" y="2846676"/>
            <a:ext cx="50304" cy="2337198"/>
            <a:chOff x="3619" y="1116"/>
            <a:chExt cx="46" cy="2132"/>
          </a:xfrm>
        </p:grpSpPr>
        <p:sp>
          <p:nvSpPr>
            <p:cNvPr id="103" name="Line 100"/>
            <p:cNvSpPr>
              <a:spLocks noChangeShapeType="1"/>
            </p:cNvSpPr>
            <p:nvPr/>
          </p:nvSpPr>
          <p:spPr bwMode="auto">
            <a:xfrm>
              <a:off x="3619" y="111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04" name="Line 101"/>
            <p:cNvSpPr>
              <a:spLocks noChangeShapeType="1"/>
            </p:cNvSpPr>
            <p:nvPr/>
          </p:nvSpPr>
          <p:spPr bwMode="auto">
            <a:xfrm>
              <a:off x="3619" y="116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05" name="Line 102"/>
            <p:cNvSpPr>
              <a:spLocks noChangeShapeType="1"/>
            </p:cNvSpPr>
            <p:nvPr/>
          </p:nvSpPr>
          <p:spPr bwMode="auto">
            <a:xfrm>
              <a:off x="3619" y="1207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3619" y="125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07" name="Line 104"/>
            <p:cNvSpPr>
              <a:spLocks noChangeShapeType="1"/>
            </p:cNvSpPr>
            <p:nvPr/>
          </p:nvSpPr>
          <p:spPr bwMode="auto">
            <a:xfrm>
              <a:off x="3619" y="1297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08" name="Line 105"/>
            <p:cNvSpPr>
              <a:spLocks noChangeShapeType="1"/>
            </p:cNvSpPr>
            <p:nvPr/>
          </p:nvSpPr>
          <p:spPr bwMode="auto">
            <a:xfrm>
              <a:off x="3619" y="1343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09" name="Line 106"/>
            <p:cNvSpPr>
              <a:spLocks noChangeShapeType="1"/>
            </p:cNvSpPr>
            <p:nvPr/>
          </p:nvSpPr>
          <p:spPr bwMode="auto">
            <a:xfrm>
              <a:off x="3619" y="138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10" name="Line 107"/>
            <p:cNvSpPr>
              <a:spLocks noChangeShapeType="1"/>
            </p:cNvSpPr>
            <p:nvPr/>
          </p:nvSpPr>
          <p:spPr bwMode="auto">
            <a:xfrm>
              <a:off x="3619" y="1433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11" name="Line 108"/>
            <p:cNvSpPr>
              <a:spLocks noChangeShapeType="1"/>
            </p:cNvSpPr>
            <p:nvPr/>
          </p:nvSpPr>
          <p:spPr bwMode="auto">
            <a:xfrm>
              <a:off x="3619" y="1479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12" name="Line 109"/>
            <p:cNvSpPr>
              <a:spLocks noChangeShapeType="1"/>
            </p:cNvSpPr>
            <p:nvPr/>
          </p:nvSpPr>
          <p:spPr bwMode="auto">
            <a:xfrm>
              <a:off x="3619" y="1524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13" name="Line 110"/>
            <p:cNvSpPr>
              <a:spLocks noChangeShapeType="1"/>
            </p:cNvSpPr>
            <p:nvPr/>
          </p:nvSpPr>
          <p:spPr bwMode="auto">
            <a:xfrm>
              <a:off x="3619" y="1569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14" name="Line 111"/>
            <p:cNvSpPr>
              <a:spLocks noChangeShapeType="1"/>
            </p:cNvSpPr>
            <p:nvPr/>
          </p:nvSpPr>
          <p:spPr bwMode="auto">
            <a:xfrm>
              <a:off x="3619" y="161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15" name="Line 112"/>
            <p:cNvSpPr>
              <a:spLocks noChangeShapeType="1"/>
            </p:cNvSpPr>
            <p:nvPr/>
          </p:nvSpPr>
          <p:spPr bwMode="auto">
            <a:xfrm>
              <a:off x="3619" y="1660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16" name="Line 113"/>
            <p:cNvSpPr>
              <a:spLocks noChangeShapeType="1"/>
            </p:cNvSpPr>
            <p:nvPr/>
          </p:nvSpPr>
          <p:spPr bwMode="auto">
            <a:xfrm>
              <a:off x="3619" y="170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17" name="Line 114"/>
            <p:cNvSpPr>
              <a:spLocks noChangeShapeType="1"/>
            </p:cNvSpPr>
            <p:nvPr/>
          </p:nvSpPr>
          <p:spPr bwMode="auto">
            <a:xfrm>
              <a:off x="3619" y="175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18" name="Line 115"/>
            <p:cNvSpPr>
              <a:spLocks noChangeShapeType="1"/>
            </p:cNvSpPr>
            <p:nvPr/>
          </p:nvSpPr>
          <p:spPr bwMode="auto">
            <a:xfrm>
              <a:off x="3619" y="179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19" name="Line 116"/>
            <p:cNvSpPr>
              <a:spLocks noChangeShapeType="1"/>
            </p:cNvSpPr>
            <p:nvPr/>
          </p:nvSpPr>
          <p:spPr bwMode="auto">
            <a:xfrm>
              <a:off x="3619" y="184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20" name="Line 117"/>
            <p:cNvSpPr>
              <a:spLocks noChangeShapeType="1"/>
            </p:cNvSpPr>
            <p:nvPr/>
          </p:nvSpPr>
          <p:spPr bwMode="auto">
            <a:xfrm>
              <a:off x="3619" y="1887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21" name="Line 118"/>
            <p:cNvSpPr>
              <a:spLocks noChangeShapeType="1"/>
            </p:cNvSpPr>
            <p:nvPr/>
          </p:nvSpPr>
          <p:spPr bwMode="auto">
            <a:xfrm>
              <a:off x="3619" y="193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22" name="Line 119"/>
            <p:cNvSpPr>
              <a:spLocks noChangeShapeType="1"/>
            </p:cNvSpPr>
            <p:nvPr/>
          </p:nvSpPr>
          <p:spPr bwMode="auto">
            <a:xfrm>
              <a:off x="3619" y="1977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23" name="Line 120"/>
            <p:cNvSpPr>
              <a:spLocks noChangeShapeType="1"/>
            </p:cNvSpPr>
            <p:nvPr/>
          </p:nvSpPr>
          <p:spPr bwMode="auto">
            <a:xfrm>
              <a:off x="3619" y="2023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24" name="Line 121"/>
            <p:cNvSpPr>
              <a:spLocks noChangeShapeType="1"/>
            </p:cNvSpPr>
            <p:nvPr/>
          </p:nvSpPr>
          <p:spPr bwMode="auto">
            <a:xfrm>
              <a:off x="3619" y="206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>
              <a:off x="3619" y="2113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26" name="Line 123"/>
            <p:cNvSpPr>
              <a:spLocks noChangeShapeType="1"/>
            </p:cNvSpPr>
            <p:nvPr/>
          </p:nvSpPr>
          <p:spPr bwMode="auto">
            <a:xfrm>
              <a:off x="3619" y="2159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27" name="Line 124"/>
            <p:cNvSpPr>
              <a:spLocks noChangeShapeType="1"/>
            </p:cNvSpPr>
            <p:nvPr/>
          </p:nvSpPr>
          <p:spPr bwMode="auto">
            <a:xfrm>
              <a:off x="3619" y="220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28" name="Line 125"/>
            <p:cNvSpPr>
              <a:spLocks noChangeShapeType="1"/>
            </p:cNvSpPr>
            <p:nvPr/>
          </p:nvSpPr>
          <p:spPr bwMode="auto">
            <a:xfrm>
              <a:off x="3619" y="2250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29" name="Line 126"/>
            <p:cNvSpPr>
              <a:spLocks noChangeShapeType="1"/>
            </p:cNvSpPr>
            <p:nvPr/>
          </p:nvSpPr>
          <p:spPr bwMode="auto">
            <a:xfrm>
              <a:off x="3619" y="229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30" name="Line 127"/>
            <p:cNvSpPr>
              <a:spLocks noChangeShapeType="1"/>
            </p:cNvSpPr>
            <p:nvPr/>
          </p:nvSpPr>
          <p:spPr bwMode="auto">
            <a:xfrm>
              <a:off x="3619" y="234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31" name="Line 128"/>
            <p:cNvSpPr>
              <a:spLocks noChangeShapeType="1"/>
            </p:cNvSpPr>
            <p:nvPr/>
          </p:nvSpPr>
          <p:spPr bwMode="auto">
            <a:xfrm>
              <a:off x="3619" y="238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32" name="Line 129"/>
            <p:cNvSpPr>
              <a:spLocks noChangeShapeType="1"/>
            </p:cNvSpPr>
            <p:nvPr/>
          </p:nvSpPr>
          <p:spPr bwMode="auto">
            <a:xfrm>
              <a:off x="3619" y="243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33" name="Line 130"/>
            <p:cNvSpPr>
              <a:spLocks noChangeShapeType="1"/>
            </p:cNvSpPr>
            <p:nvPr/>
          </p:nvSpPr>
          <p:spPr bwMode="auto">
            <a:xfrm>
              <a:off x="3619" y="2477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34" name="Line 131"/>
            <p:cNvSpPr>
              <a:spLocks noChangeShapeType="1"/>
            </p:cNvSpPr>
            <p:nvPr/>
          </p:nvSpPr>
          <p:spPr bwMode="auto">
            <a:xfrm>
              <a:off x="3619" y="252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35" name="Line 132"/>
            <p:cNvSpPr>
              <a:spLocks noChangeShapeType="1"/>
            </p:cNvSpPr>
            <p:nvPr/>
          </p:nvSpPr>
          <p:spPr bwMode="auto">
            <a:xfrm>
              <a:off x="3619" y="256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36" name="Line 133"/>
            <p:cNvSpPr>
              <a:spLocks noChangeShapeType="1"/>
            </p:cNvSpPr>
            <p:nvPr/>
          </p:nvSpPr>
          <p:spPr bwMode="auto">
            <a:xfrm>
              <a:off x="3619" y="2613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37" name="Line 134"/>
            <p:cNvSpPr>
              <a:spLocks noChangeShapeType="1"/>
            </p:cNvSpPr>
            <p:nvPr/>
          </p:nvSpPr>
          <p:spPr bwMode="auto">
            <a:xfrm>
              <a:off x="3619" y="265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38" name="Line 135"/>
            <p:cNvSpPr>
              <a:spLocks noChangeShapeType="1"/>
            </p:cNvSpPr>
            <p:nvPr/>
          </p:nvSpPr>
          <p:spPr bwMode="auto">
            <a:xfrm>
              <a:off x="3619" y="2704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39" name="Line 136"/>
            <p:cNvSpPr>
              <a:spLocks noChangeShapeType="1"/>
            </p:cNvSpPr>
            <p:nvPr/>
          </p:nvSpPr>
          <p:spPr bwMode="auto">
            <a:xfrm>
              <a:off x="3619" y="2749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40" name="Line 137"/>
            <p:cNvSpPr>
              <a:spLocks noChangeShapeType="1"/>
            </p:cNvSpPr>
            <p:nvPr/>
          </p:nvSpPr>
          <p:spPr bwMode="auto">
            <a:xfrm>
              <a:off x="3619" y="2794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41" name="Line 138"/>
            <p:cNvSpPr>
              <a:spLocks noChangeShapeType="1"/>
            </p:cNvSpPr>
            <p:nvPr/>
          </p:nvSpPr>
          <p:spPr bwMode="auto">
            <a:xfrm>
              <a:off x="3619" y="2840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42" name="Line 139"/>
            <p:cNvSpPr>
              <a:spLocks noChangeShapeType="1"/>
            </p:cNvSpPr>
            <p:nvPr/>
          </p:nvSpPr>
          <p:spPr bwMode="auto">
            <a:xfrm>
              <a:off x="3619" y="2885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43" name="Line 140"/>
            <p:cNvSpPr>
              <a:spLocks noChangeShapeType="1"/>
            </p:cNvSpPr>
            <p:nvPr/>
          </p:nvSpPr>
          <p:spPr bwMode="auto">
            <a:xfrm>
              <a:off x="3619" y="2930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44" name="Line 141"/>
            <p:cNvSpPr>
              <a:spLocks noChangeShapeType="1"/>
            </p:cNvSpPr>
            <p:nvPr/>
          </p:nvSpPr>
          <p:spPr bwMode="auto">
            <a:xfrm>
              <a:off x="3619" y="297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45" name="Line 142"/>
            <p:cNvSpPr>
              <a:spLocks noChangeShapeType="1"/>
            </p:cNvSpPr>
            <p:nvPr/>
          </p:nvSpPr>
          <p:spPr bwMode="auto">
            <a:xfrm>
              <a:off x="3619" y="302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46" name="Line 143"/>
            <p:cNvSpPr>
              <a:spLocks noChangeShapeType="1"/>
            </p:cNvSpPr>
            <p:nvPr/>
          </p:nvSpPr>
          <p:spPr bwMode="auto">
            <a:xfrm>
              <a:off x="3619" y="3066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47" name="Line 144"/>
            <p:cNvSpPr>
              <a:spLocks noChangeShapeType="1"/>
            </p:cNvSpPr>
            <p:nvPr/>
          </p:nvSpPr>
          <p:spPr bwMode="auto">
            <a:xfrm>
              <a:off x="3619" y="311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48" name="Line 145"/>
            <p:cNvSpPr>
              <a:spLocks noChangeShapeType="1"/>
            </p:cNvSpPr>
            <p:nvPr/>
          </p:nvSpPr>
          <p:spPr bwMode="auto">
            <a:xfrm>
              <a:off x="3619" y="3157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49" name="Line 146"/>
            <p:cNvSpPr>
              <a:spLocks noChangeShapeType="1"/>
            </p:cNvSpPr>
            <p:nvPr/>
          </p:nvSpPr>
          <p:spPr bwMode="auto">
            <a:xfrm>
              <a:off x="3619" y="3202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50" name="Line 147"/>
            <p:cNvSpPr>
              <a:spLocks noChangeShapeType="1"/>
            </p:cNvSpPr>
            <p:nvPr/>
          </p:nvSpPr>
          <p:spPr bwMode="auto">
            <a:xfrm>
              <a:off x="3619" y="324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</p:grpSp>
      <p:sp>
        <p:nvSpPr>
          <p:cNvPr id="151" name="Line 148"/>
          <p:cNvSpPr>
            <a:spLocks noChangeAspect="1" noChangeShapeType="1"/>
          </p:cNvSpPr>
          <p:nvPr/>
        </p:nvSpPr>
        <p:spPr bwMode="auto">
          <a:xfrm flipH="1">
            <a:off x="5374779" y="2846676"/>
            <a:ext cx="144333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152" name="Line 149"/>
          <p:cNvSpPr>
            <a:spLocks noChangeAspect="1" noChangeShapeType="1"/>
          </p:cNvSpPr>
          <p:nvPr/>
        </p:nvSpPr>
        <p:spPr bwMode="auto">
          <a:xfrm>
            <a:off x="6742014" y="2613213"/>
            <a:ext cx="0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153" name="Text Box 150"/>
          <p:cNvSpPr txBox="1">
            <a:spLocks noChangeAspect="1" noChangeArrowheads="1"/>
          </p:cNvSpPr>
          <p:nvPr/>
        </p:nvSpPr>
        <p:spPr bwMode="auto">
          <a:xfrm>
            <a:off x="6800056" y="2613213"/>
            <a:ext cx="100736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975">
                <a:latin typeface="Arial" charset="0"/>
                <a:sym typeface="Symbol" pitchFamily="18" charset="2"/>
              </a:rPr>
              <a:t>Offset</a:t>
            </a:r>
            <a:r>
              <a:rPr lang="de-DE" sz="975" baseline="-25000">
                <a:latin typeface="Arial" charset="0"/>
                <a:sym typeface="Symbol" pitchFamily="18" charset="2"/>
              </a:rPr>
              <a:t>M,S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hteck 155"/>
              <p:cNvSpPr/>
              <p:nvPr/>
            </p:nvSpPr>
            <p:spPr>
              <a:xfrm>
                <a:off x="7594601" y="3344231"/>
                <a:ext cx="1260339" cy="633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AT" sz="1138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38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AT" sz="1138" i="1">
                            <a:latin typeface="Cambria Math"/>
                          </a:rPr>
                          <m:t>1</m:t>
                        </m:r>
                        <m:r>
                          <a:rPr lang="de-AT" sz="1138" i="1">
                            <a:latin typeface="Cambria Math"/>
                          </a:rPr>
                          <m:t>,</m:t>
                        </m:r>
                        <m:r>
                          <a:rPr lang="de-AT" sz="1138" i="1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de-AT" sz="1138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AT" sz="1138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38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AT" sz="1138" i="1">
                            <a:latin typeface="Cambria Math"/>
                          </a:rPr>
                          <m:t>0</m:t>
                        </m:r>
                        <m:r>
                          <a:rPr lang="de-AT" sz="1138" i="1">
                            <a:latin typeface="Cambria Math"/>
                          </a:rPr>
                          <m:t>,</m:t>
                        </m:r>
                        <m:r>
                          <a:rPr lang="de-AT" sz="1138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de-AT" sz="1138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AT" sz="1138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38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AT" sz="1138" i="1">
                            <a:latin typeface="Cambria Math"/>
                          </a:rPr>
                          <m:t>1</m:t>
                        </m:r>
                        <m:r>
                          <a:rPr lang="de-AT" sz="1138" i="1">
                            <a:latin typeface="Cambria Math"/>
                          </a:rPr>
                          <m:t>,</m:t>
                        </m:r>
                        <m:r>
                          <a:rPr lang="de-AT" sz="1138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AT" sz="1138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38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38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AT" sz="1138" i="1">
                              <a:latin typeface="Cambria Math"/>
                            </a:rPr>
                            <m:t>3</m:t>
                          </m:r>
                          <m:r>
                            <a:rPr lang="de-AT" sz="1138" i="1">
                              <a:latin typeface="Cambria Math"/>
                            </a:rPr>
                            <m:t>,</m:t>
                          </m:r>
                          <m:r>
                            <a:rPr lang="de-AT" sz="1138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de-AT" sz="1138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AT" sz="1138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38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AT" sz="1138" i="1">
                              <a:latin typeface="Cambria Math"/>
                            </a:rPr>
                            <m:t>2</m:t>
                          </m:r>
                          <m:r>
                            <a:rPr lang="de-AT" sz="1138" i="1">
                              <a:latin typeface="Cambria Math"/>
                            </a:rPr>
                            <m:t>,</m:t>
                          </m:r>
                          <m:r>
                            <a:rPr lang="de-AT" sz="1138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de-AT" sz="1138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AT" sz="1138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38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AT" sz="1138" i="1">
                              <a:latin typeface="Cambria Math"/>
                            </a:rPr>
                            <m:t>3</m:t>
                          </m:r>
                          <m:r>
                            <a:rPr lang="de-AT" sz="1138" i="1">
                              <a:latin typeface="Cambria Math"/>
                            </a:rPr>
                            <m:t>,</m:t>
                          </m:r>
                          <m:r>
                            <a:rPr lang="de-AT" sz="1138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AT" sz="1138" dirty="0"/>
              </a:p>
              <a:p>
                <a:endParaRPr lang="en-US" sz="1138" dirty="0"/>
              </a:p>
            </p:txBody>
          </p:sp>
        </mc:Choice>
        <mc:Fallback xmlns="">
          <p:sp>
            <p:nvSpPr>
              <p:cNvPr id="156" name="Rechteck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601" y="3344231"/>
                <a:ext cx="1260339" cy="633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hteck 156"/>
              <p:cNvSpPr/>
              <p:nvPr/>
            </p:nvSpPr>
            <p:spPr>
              <a:xfrm>
                <a:off x="7134125" y="4143724"/>
                <a:ext cx="2290210" cy="1038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300" i="1">
                          <a:latin typeface="Cambria Math"/>
                        </a:rPr>
                        <m:t>𝑂𝑓𝑓𝑠𝑒𝑡</m:t>
                      </m:r>
                      <m:r>
                        <a:rPr lang="de-AT" sz="13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AT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3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sz="13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de-AT" sz="13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AT" sz="13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AT" sz="13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3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sz="13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de-AT" sz="13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AT" sz="13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AT" sz="13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AT" sz="13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300" i="1">
                          <a:latin typeface="Cambria Math"/>
                        </a:rPr>
                        <m:t>𝐷𝑒𝑙𝑎𝑦</m:t>
                      </m:r>
                      <m:r>
                        <a:rPr lang="de-AT" sz="13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AT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3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sz="13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de-AT" sz="13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AT" sz="13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AT" sz="13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AT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3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AT" sz="13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de-AT" sz="13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AT" sz="13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AT" sz="13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AT" sz="1300" dirty="0"/>
              </a:p>
              <a:p>
                <a:endParaRPr lang="en-US" sz="1300" dirty="0"/>
              </a:p>
            </p:txBody>
          </p:sp>
        </mc:Choice>
        <mc:Fallback xmlns="">
          <p:sp>
            <p:nvSpPr>
              <p:cNvPr id="157" name="Rechteck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125" y="4143724"/>
                <a:ext cx="2290210" cy="1038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 Box 94"/>
          <p:cNvSpPr txBox="1">
            <a:spLocks noChangeAspect="1" noChangeArrowheads="1"/>
          </p:cNvSpPr>
          <p:nvPr/>
        </p:nvSpPr>
        <p:spPr bwMode="auto">
          <a:xfrm>
            <a:off x="6571990" y="4804331"/>
            <a:ext cx="497880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975" dirty="0">
                <a:latin typeface="Arial" charset="0"/>
                <a:sym typeface="Symbol" pitchFamily="18" charset="2"/>
              </a:rPr>
              <a:t>T</a:t>
            </a:r>
            <a:r>
              <a:rPr lang="de-DE" sz="975" baseline="-25000" dirty="0">
                <a:latin typeface="Arial" charset="0"/>
                <a:sym typeface="Symbol" pitchFamily="18" charset="2"/>
              </a:rPr>
              <a:t>3</a:t>
            </a:r>
            <a:r>
              <a:rPr lang="de-DE" sz="975" dirty="0">
                <a:latin typeface="Arial" charset="0"/>
                <a:sym typeface="Symbol" pitchFamily="18" charset="2"/>
              </a:rPr>
              <a:t>,</a:t>
            </a:r>
            <a:r>
              <a:rPr lang="de-DE" sz="975" baseline="-25000" dirty="0">
                <a:latin typeface="Arial" charset="0"/>
                <a:sym typeface="Symbol" pitchFamily="18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86558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/>
      <p:bldP spid="80" grpId="0"/>
      <p:bldP spid="81" grpId="0" animBg="1"/>
      <p:bldP spid="82" grpId="0" animBg="1"/>
      <p:bldP spid="97" grpId="0"/>
      <p:bldP spid="98" grpId="0"/>
      <p:bldP spid="100" grpId="0" animBg="1"/>
      <p:bldP spid="101" grpId="0" animBg="1"/>
      <p:bldP spid="156" grpId="0"/>
      <p:bldP spid="157" grpId="0"/>
      <p:bldP spid="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 in PTP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BMCA – Best Master Clock Algorithm</a:t>
            </a:r>
          </a:p>
          <a:p>
            <a:endParaRPr lang="en-US" dirty="0"/>
          </a:p>
          <a:p>
            <a:r>
              <a:rPr lang="en-US" dirty="0"/>
              <a:t>Based on PTP Announce messages</a:t>
            </a:r>
          </a:p>
          <a:p>
            <a:pPr lvl="1"/>
            <a:r>
              <a:rPr lang="en-US" dirty="0"/>
              <a:t>Every Master Advertises its clock quality</a:t>
            </a:r>
          </a:p>
          <a:p>
            <a:endParaRPr lang="en-US" dirty="0"/>
          </a:p>
          <a:p>
            <a:r>
              <a:rPr lang="en-US" dirty="0"/>
              <a:t>Trigger Conditions </a:t>
            </a:r>
          </a:p>
          <a:p>
            <a:pPr lvl="1"/>
            <a:r>
              <a:rPr lang="en-US" dirty="0"/>
              <a:t>Timeout (Absence of Announce Messages)</a:t>
            </a:r>
          </a:p>
          <a:p>
            <a:pPr lvl="1"/>
            <a:r>
              <a:rPr lang="en-US" dirty="0"/>
              <a:t>Content … A better (more accurate) Master joins the network</a:t>
            </a:r>
          </a:p>
          <a:p>
            <a:endParaRPr lang="en-US" dirty="0"/>
          </a:p>
          <a:p>
            <a:r>
              <a:rPr lang="en-US" dirty="0"/>
              <a:t>Eventually the best Master will always take over</a:t>
            </a:r>
          </a:p>
          <a:p>
            <a:endParaRPr lang="en-US" dirty="0"/>
          </a:p>
          <a:p>
            <a:r>
              <a:rPr lang="en-US" dirty="0"/>
              <a:t>Extremely robust solution providing partial 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5207533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in PTP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 dependent</a:t>
            </a:r>
          </a:p>
          <a:p>
            <a:pPr lvl="1"/>
            <a:r>
              <a:rPr lang="en-US" dirty="0"/>
              <a:t>Time stamping resolution</a:t>
            </a:r>
          </a:p>
          <a:p>
            <a:pPr lvl="1"/>
            <a:r>
              <a:rPr lang="en-US" dirty="0"/>
              <a:t>Oscillator quality</a:t>
            </a:r>
          </a:p>
          <a:p>
            <a:endParaRPr lang="en-US" dirty="0"/>
          </a:p>
          <a:p>
            <a:r>
              <a:rPr lang="en-US" dirty="0"/>
              <a:t>Network related</a:t>
            </a:r>
          </a:p>
          <a:p>
            <a:pPr lvl="1"/>
            <a:r>
              <a:rPr lang="en-US" dirty="0"/>
              <a:t>Packet Delay Variations</a:t>
            </a:r>
          </a:p>
          <a:p>
            <a:pPr lvl="1"/>
            <a:r>
              <a:rPr lang="en-US" dirty="0"/>
              <a:t>Performance of PTP aware network devices</a:t>
            </a:r>
          </a:p>
          <a:p>
            <a:pPr lvl="1"/>
            <a:r>
              <a:rPr lang="en-US" dirty="0"/>
              <a:t>Different paths upstream and downstream</a:t>
            </a:r>
          </a:p>
          <a:p>
            <a:pPr lvl="1"/>
            <a:r>
              <a:rPr lang="en-US" dirty="0"/>
              <a:t>Highly asymmetric network loading</a:t>
            </a:r>
          </a:p>
          <a:p>
            <a:endParaRPr lang="en-US" dirty="0"/>
          </a:p>
          <a:p>
            <a:r>
              <a:rPr lang="en-US" dirty="0"/>
              <a:t>Configuration dependent</a:t>
            </a:r>
          </a:p>
          <a:p>
            <a:pPr lvl="1"/>
            <a:r>
              <a:rPr lang="en-US" dirty="0"/>
              <a:t>Message rates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18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607" name="Rectangle 15"/>
          <p:cNvSpPr>
            <a:spLocks noChangeArrowheads="1"/>
          </p:cNvSpPr>
          <p:nvPr/>
        </p:nvSpPr>
        <p:spPr bwMode="auto">
          <a:xfrm>
            <a:off x="2864768" y="2534507"/>
            <a:ext cx="2374898" cy="131631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75" dirty="0">
                <a:latin typeface="Arial" charset="0"/>
              </a:rPr>
              <a:t>BC</a:t>
            </a: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H="1">
            <a:off x="3227870" y="3005691"/>
            <a:ext cx="0" cy="37356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3227870" y="3005691"/>
            <a:ext cx="500994" cy="38212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3417285" y="2745546"/>
            <a:ext cx="124491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3417286" y="2745547"/>
            <a:ext cx="1562655" cy="6422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2864768" y="2529689"/>
            <a:ext cx="2374898" cy="131631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75" dirty="0">
                <a:latin typeface="Arial" charset="0"/>
              </a:rPr>
              <a:t>BC</a:t>
            </a:r>
          </a:p>
        </p:txBody>
      </p:sp>
      <p:sp>
        <p:nvSpPr>
          <p:cNvPr id="1134596" name="Rectangle 4"/>
          <p:cNvSpPr>
            <a:spLocks noChangeArrowheads="1"/>
          </p:cNvSpPr>
          <p:nvPr/>
        </p:nvSpPr>
        <p:spPr bwMode="auto">
          <a:xfrm>
            <a:off x="1208585" y="4304986"/>
            <a:ext cx="1439863" cy="468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75" dirty="0">
                <a:latin typeface="Arial" charset="0"/>
              </a:rPr>
              <a:t>Slave II</a:t>
            </a:r>
          </a:p>
        </p:txBody>
      </p:sp>
      <p:sp>
        <p:nvSpPr>
          <p:cNvPr id="1134597" name="Rectangle 5"/>
          <p:cNvSpPr>
            <a:spLocks noChangeArrowheads="1"/>
          </p:cNvSpPr>
          <p:nvPr/>
        </p:nvSpPr>
        <p:spPr bwMode="auto">
          <a:xfrm>
            <a:off x="3516447" y="4480506"/>
            <a:ext cx="1439862" cy="468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75" dirty="0">
                <a:latin typeface="Arial" charset="0"/>
              </a:rPr>
              <a:t>Slave III</a:t>
            </a:r>
          </a:p>
        </p:txBody>
      </p:sp>
      <p:sp>
        <p:nvSpPr>
          <p:cNvPr id="1134599" name="Rectangle 7"/>
          <p:cNvSpPr>
            <a:spLocks noChangeArrowheads="1"/>
          </p:cNvSpPr>
          <p:nvPr/>
        </p:nvSpPr>
        <p:spPr bwMode="auto">
          <a:xfrm>
            <a:off x="776536" y="1484784"/>
            <a:ext cx="1439862" cy="4682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75" dirty="0">
                <a:latin typeface="Arial" charset="0"/>
              </a:rPr>
              <a:t>Master</a:t>
            </a:r>
          </a:p>
        </p:txBody>
      </p:sp>
      <p:sp>
        <p:nvSpPr>
          <p:cNvPr id="1134603" name="Line 11"/>
          <p:cNvSpPr>
            <a:spLocks noChangeShapeType="1"/>
          </p:cNvSpPr>
          <p:nvPr/>
        </p:nvSpPr>
        <p:spPr bwMode="auto">
          <a:xfrm>
            <a:off x="5239666" y="3768313"/>
            <a:ext cx="1495501" cy="77078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1134604" name="Line 12"/>
          <p:cNvSpPr>
            <a:spLocks noChangeShapeType="1"/>
          </p:cNvSpPr>
          <p:nvPr/>
        </p:nvSpPr>
        <p:spPr bwMode="auto">
          <a:xfrm>
            <a:off x="1640633" y="1952997"/>
            <a:ext cx="1224136" cy="593396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6735166" y="4322187"/>
            <a:ext cx="1439862" cy="468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75" dirty="0">
                <a:latin typeface="Arial" charset="0"/>
              </a:rPr>
              <a:t>Slave IV</a:t>
            </a: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3849334" y="3846004"/>
            <a:ext cx="455595" cy="634502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1928516" y="3846003"/>
            <a:ext cx="1299354" cy="476184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V="1">
            <a:off x="5228431" y="2023393"/>
            <a:ext cx="948557" cy="745219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275"/>
          </a:p>
        </p:txBody>
      </p:sp>
      <p:sp>
        <p:nvSpPr>
          <p:cNvPr id="1134601" name="Rectangle 9"/>
          <p:cNvSpPr>
            <a:spLocks noChangeArrowheads="1"/>
          </p:cNvSpPr>
          <p:nvPr/>
        </p:nvSpPr>
        <p:spPr bwMode="auto">
          <a:xfrm>
            <a:off x="2864768" y="2537477"/>
            <a:ext cx="577464" cy="468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75" dirty="0">
                <a:latin typeface="Arial" charset="0"/>
              </a:rPr>
              <a:t>S1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2878204" y="3379251"/>
            <a:ext cx="577464" cy="4682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75" dirty="0">
                <a:latin typeface="Arial" charset="0"/>
              </a:rPr>
              <a:t>M3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540079" y="3387809"/>
            <a:ext cx="577464" cy="4682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75" dirty="0">
                <a:latin typeface="Arial" charset="0"/>
              </a:rPr>
              <a:t>M4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662202" y="3387809"/>
            <a:ext cx="577464" cy="4682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75" dirty="0" err="1">
                <a:latin typeface="Arial" charset="0"/>
              </a:rPr>
              <a:t>Mn</a:t>
            </a:r>
            <a:endParaRPr lang="de-DE" sz="2275" dirty="0">
              <a:latin typeface="Arial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4662202" y="2534506"/>
            <a:ext cx="577464" cy="4682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75" dirty="0">
                <a:latin typeface="Arial" charset="0"/>
              </a:rPr>
              <a:t>M2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2112591" y="2140247"/>
            <a:ext cx="269354" cy="230291"/>
            <a:chOff x="2472631" y="2060848"/>
            <a:chExt cx="269354" cy="283435"/>
          </a:xfrm>
        </p:grpSpPr>
        <p:cxnSp>
          <p:nvCxnSpPr>
            <p:cNvPr id="3" name="Gerade Verbindung 2"/>
            <p:cNvCxnSpPr/>
            <p:nvPr/>
          </p:nvCxnSpPr>
          <p:spPr bwMode="auto">
            <a:xfrm>
              <a:off x="2576438" y="2060848"/>
              <a:ext cx="77000" cy="28343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 flipH="1">
              <a:off x="2472631" y="2149082"/>
              <a:ext cx="269354" cy="9294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uppieren 22"/>
          <p:cNvGrpSpPr/>
          <p:nvPr/>
        </p:nvGrpSpPr>
        <p:grpSpPr>
          <a:xfrm>
            <a:off x="1712640" y="2081739"/>
            <a:ext cx="4896544" cy="2398767"/>
            <a:chOff x="2072680" y="1988840"/>
            <a:chExt cx="4896544" cy="2952328"/>
          </a:xfrm>
        </p:grpSpPr>
        <p:cxnSp>
          <p:nvCxnSpPr>
            <p:cNvPr id="15" name="Gerade Verbindung mit Pfeil 14"/>
            <p:cNvCxnSpPr/>
            <p:nvPr/>
          </p:nvCxnSpPr>
          <p:spPr bwMode="auto">
            <a:xfrm flipH="1">
              <a:off x="5745088" y="1988840"/>
              <a:ext cx="1008112" cy="9361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Gerade Verbindung mit Pfeil 81"/>
            <p:cNvCxnSpPr/>
            <p:nvPr/>
          </p:nvCxnSpPr>
          <p:spPr bwMode="auto">
            <a:xfrm flipH="1" flipV="1">
              <a:off x="5613202" y="3884442"/>
              <a:ext cx="1356022" cy="8618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7" name="Gerade Verbindung mit Pfeil 86"/>
            <p:cNvCxnSpPr/>
            <p:nvPr/>
          </p:nvCxnSpPr>
          <p:spPr bwMode="auto">
            <a:xfrm flipH="1" flipV="1">
              <a:off x="4344230" y="4175033"/>
              <a:ext cx="464754" cy="766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9" name="Gerade Verbindung mit Pfeil 88"/>
            <p:cNvCxnSpPr/>
            <p:nvPr/>
          </p:nvCxnSpPr>
          <p:spPr bwMode="auto">
            <a:xfrm flipV="1">
              <a:off x="2072680" y="4155882"/>
              <a:ext cx="1208483" cy="5692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7" name="Gruppieren 46"/>
          <p:cNvGrpSpPr/>
          <p:nvPr/>
        </p:nvGrpSpPr>
        <p:grpSpPr>
          <a:xfrm>
            <a:off x="5296708" y="2786807"/>
            <a:ext cx="3847240" cy="425116"/>
            <a:chOff x="5786280" y="3104487"/>
            <a:chExt cx="3847240" cy="523220"/>
          </a:xfrm>
        </p:grpSpPr>
        <p:sp>
          <p:nvSpPr>
            <p:cNvPr id="41" name="Textfeld 40"/>
            <p:cNvSpPr txBox="1"/>
            <p:nvPr/>
          </p:nvSpPr>
          <p:spPr>
            <a:xfrm>
              <a:off x="6393160" y="3104487"/>
              <a:ext cx="32403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de-DE"/>
              </a:defPPr>
              <a:lvl1pPr algn="ctr">
                <a:defRPr>
                  <a:latin typeface="Arial" charset="0"/>
                </a:defRPr>
              </a:lvl1pPr>
            </a:lstStyle>
            <a:p>
              <a:r>
                <a:rPr lang="de-AT" sz="2275" dirty="0"/>
                <a:t>BMCA </a:t>
              </a:r>
              <a:r>
                <a:rPr lang="de-AT" sz="2275" dirty="0" err="1"/>
                <a:t>for</a:t>
              </a:r>
              <a:r>
                <a:rPr lang="de-AT" sz="2275" dirty="0"/>
                <a:t> all </a:t>
              </a:r>
              <a:r>
                <a:rPr lang="de-AT" sz="2275" dirty="0" err="1"/>
                <a:t>ports</a:t>
              </a:r>
              <a:endParaRPr lang="en-US" sz="2275" dirty="0"/>
            </a:p>
          </p:txBody>
        </p:sp>
        <p:sp>
          <p:nvSpPr>
            <p:cNvPr id="46" name="Pfeil nach rechts 45"/>
            <p:cNvSpPr/>
            <p:nvPr/>
          </p:nvSpPr>
          <p:spPr bwMode="auto">
            <a:xfrm rot="10800000">
              <a:off x="5786280" y="3212192"/>
              <a:ext cx="719931" cy="30781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defTabSz="742950"/>
              <a:endParaRPr lang="en-US" sz="2275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2921123" y="2693595"/>
            <a:ext cx="2029810" cy="719726"/>
            <a:chOff x="3281163" y="2741891"/>
            <a:chExt cx="2029810" cy="885817"/>
          </a:xfrm>
        </p:grpSpPr>
        <p:sp>
          <p:nvSpPr>
            <p:cNvPr id="111" name="Line 11"/>
            <p:cNvSpPr>
              <a:spLocks noChangeShapeType="1"/>
            </p:cNvSpPr>
            <p:nvPr/>
          </p:nvSpPr>
          <p:spPr bwMode="auto">
            <a:xfrm>
              <a:off x="5310973" y="3126010"/>
              <a:ext cx="0" cy="4703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12" name="Line 11"/>
            <p:cNvSpPr>
              <a:spLocks noChangeShapeType="1"/>
            </p:cNvSpPr>
            <p:nvPr/>
          </p:nvSpPr>
          <p:spPr bwMode="auto">
            <a:xfrm flipH="1">
              <a:off x="3281163" y="2741891"/>
              <a:ext cx="1741078" cy="84388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 flipH="1">
              <a:off x="4477583" y="3104488"/>
              <a:ext cx="830126" cy="5232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</p:grpSp>
      <p:sp>
        <p:nvSpPr>
          <p:cNvPr id="116" name="Rectangle 7"/>
          <p:cNvSpPr>
            <a:spLocks noChangeArrowheads="1"/>
          </p:cNvSpPr>
          <p:nvPr/>
        </p:nvSpPr>
        <p:spPr bwMode="auto">
          <a:xfrm>
            <a:off x="5457056" y="1555181"/>
            <a:ext cx="1439862" cy="468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75" dirty="0">
                <a:latin typeface="Arial" charset="0"/>
              </a:rPr>
              <a:t>Slave I</a:t>
            </a:r>
          </a:p>
        </p:txBody>
      </p:sp>
      <p:grpSp>
        <p:nvGrpSpPr>
          <p:cNvPr id="69" name="Gruppieren 68"/>
          <p:cNvGrpSpPr/>
          <p:nvPr/>
        </p:nvGrpSpPr>
        <p:grpSpPr>
          <a:xfrm>
            <a:off x="1208584" y="1557885"/>
            <a:ext cx="6966444" cy="3393538"/>
            <a:chOff x="1565935" y="1340768"/>
            <a:chExt cx="6966444" cy="4176662"/>
          </a:xfrm>
        </p:grpSpPr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1565935" y="4725144"/>
              <a:ext cx="1439863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Listen II</a:t>
              </a:r>
            </a:p>
          </p:txBody>
        </p:sp>
        <p:sp>
          <p:nvSpPr>
            <p:cNvPr id="71" name="Rectangle 5"/>
            <p:cNvSpPr>
              <a:spLocks noChangeArrowheads="1"/>
            </p:cNvSpPr>
            <p:nvPr/>
          </p:nvSpPr>
          <p:spPr bwMode="auto">
            <a:xfrm>
              <a:off x="3897430" y="4941168"/>
              <a:ext cx="1439862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Listen III</a:t>
              </a:r>
            </a:p>
          </p:txBody>
        </p:sp>
        <p:sp>
          <p:nvSpPr>
            <p:cNvPr id="72" name="Rectangle 5"/>
            <p:cNvSpPr>
              <a:spLocks noChangeArrowheads="1"/>
            </p:cNvSpPr>
            <p:nvPr/>
          </p:nvSpPr>
          <p:spPr bwMode="auto">
            <a:xfrm>
              <a:off x="7092517" y="4746314"/>
              <a:ext cx="1439862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Listen IV</a:t>
              </a:r>
            </a:p>
          </p:txBody>
        </p:sp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5814407" y="1340768"/>
              <a:ext cx="1439863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Listen I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3222119" y="2549748"/>
              <a:ext cx="577464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L1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3235554" y="3585777"/>
              <a:ext cx="577464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L3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3897430" y="3596311"/>
              <a:ext cx="577464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L4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5019552" y="3596311"/>
              <a:ext cx="577464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 err="1">
                  <a:latin typeface="Arial" charset="0"/>
                </a:rPr>
                <a:t>Ln</a:t>
              </a:r>
              <a:endParaRPr lang="de-DE" sz="2275" dirty="0">
                <a:latin typeface="Arial" charset="0"/>
              </a:endParaRP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auto">
            <a:xfrm>
              <a:off x="5019552" y="2546091"/>
              <a:ext cx="577464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L2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1208584" y="1552090"/>
            <a:ext cx="6966444" cy="3393538"/>
            <a:chOff x="1568624" y="1340768"/>
            <a:chExt cx="6966444" cy="4176662"/>
          </a:xfrm>
        </p:grpSpPr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5817096" y="1340768"/>
              <a:ext cx="1439863" cy="57626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Master I</a:t>
              </a:r>
            </a:p>
          </p:txBody>
        </p:sp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>
              <a:off x="1568624" y="4725144"/>
              <a:ext cx="1439863" cy="57626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Slave II</a:t>
              </a:r>
            </a:p>
          </p:txBody>
        </p:sp>
        <p:sp>
          <p:nvSpPr>
            <p:cNvPr id="94" name="Rectangle 5"/>
            <p:cNvSpPr>
              <a:spLocks noChangeArrowheads="1"/>
            </p:cNvSpPr>
            <p:nvPr/>
          </p:nvSpPr>
          <p:spPr bwMode="auto">
            <a:xfrm>
              <a:off x="3900119" y="4941168"/>
              <a:ext cx="1439862" cy="57626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Slave III</a:t>
              </a:r>
            </a:p>
          </p:txBody>
        </p:sp>
        <p:sp>
          <p:nvSpPr>
            <p:cNvPr id="95" name="Rectangle 5"/>
            <p:cNvSpPr>
              <a:spLocks noChangeArrowheads="1"/>
            </p:cNvSpPr>
            <p:nvPr/>
          </p:nvSpPr>
          <p:spPr bwMode="auto">
            <a:xfrm>
              <a:off x="7095206" y="4746314"/>
              <a:ext cx="1439862" cy="57626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Slave IV</a:t>
              </a:r>
            </a:p>
          </p:txBody>
        </p:sp>
        <p:sp>
          <p:nvSpPr>
            <p:cNvPr id="97" name="Rectangle 9"/>
            <p:cNvSpPr>
              <a:spLocks noChangeArrowheads="1"/>
            </p:cNvSpPr>
            <p:nvPr/>
          </p:nvSpPr>
          <p:spPr bwMode="auto">
            <a:xfrm>
              <a:off x="3224808" y="2549748"/>
              <a:ext cx="577464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L1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3238243" y="3585777"/>
              <a:ext cx="577464" cy="57626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M3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3900119" y="3596311"/>
              <a:ext cx="577464" cy="57626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M4</a:t>
              </a:r>
            </a:p>
          </p:txBody>
        </p:sp>
        <p:sp>
          <p:nvSpPr>
            <p:cNvPr id="100" name="Rectangle 9"/>
            <p:cNvSpPr>
              <a:spLocks noChangeArrowheads="1"/>
            </p:cNvSpPr>
            <p:nvPr/>
          </p:nvSpPr>
          <p:spPr bwMode="auto">
            <a:xfrm>
              <a:off x="5022241" y="3596311"/>
              <a:ext cx="577464" cy="57626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 err="1">
                  <a:latin typeface="Arial" charset="0"/>
                </a:rPr>
                <a:t>Mn</a:t>
              </a:r>
              <a:endParaRPr lang="de-DE" sz="2275" dirty="0">
                <a:latin typeface="Arial" charset="0"/>
              </a:endParaRPr>
            </a:p>
          </p:txBody>
        </p: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5022241" y="2546091"/>
              <a:ext cx="577464" cy="57626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275" dirty="0">
                  <a:latin typeface="Arial" charset="0"/>
                </a:rPr>
                <a:t>S2</a:t>
              </a:r>
            </a:p>
          </p:txBody>
        </p:sp>
      </p:grp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3420397" y="4480506"/>
            <a:ext cx="1679731" cy="4682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75" dirty="0">
                <a:latin typeface="Arial" charset="0"/>
              </a:rPr>
              <a:t>BC 2</a:t>
            </a:r>
          </a:p>
        </p:txBody>
      </p:sp>
      <p:grpSp>
        <p:nvGrpSpPr>
          <p:cNvPr id="68" name="Gruppieren 67"/>
          <p:cNvGrpSpPr/>
          <p:nvPr/>
        </p:nvGrpSpPr>
        <p:grpSpPr>
          <a:xfrm>
            <a:off x="3540081" y="4944487"/>
            <a:ext cx="1688350" cy="413616"/>
            <a:chOff x="3900120" y="5512222"/>
            <a:chExt cx="1688350" cy="509066"/>
          </a:xfrm>
        </p:grpSpPr>
        <p:sp>
          <p:nvSpPr>
            <p:cNvPr id="119" name="Line 11"/>
            <p:cNvSpPr>
              <a:spLocks noChangeShapeType="1"/>
            </p:cNvSpPr>
            <p:nvPr/>
          </p:nvSpPr>
          <p:spPr bwMode="auto">
            <a:xfrm flipH="1">
              <a:off x="3900120" y="5520758"/>
              <a:ext cx="288732" cy="390463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20" name="Line 11"/>
            <p:cNvSpPr>
              <a:spLocks noChangeShapeType="1"/>
            </p:cNvSpPr>
            <p:nvPr/>
          </p:nvSpPr>
          <p:spPr bwMode="auto">
            <a:xfrm>
              <a:off x="5181378" y="5531272"/>
              <a:ext cx="407092" cy="490016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21" name="Line 11"/>
            <p:cNvSpPr>
              <a:spLocks noChangeShapeType="1"/>
            </p:cNvSpPr>
            <p:nvPr/>
          </p:nvSpPr>
          <p:spPr bwMode="auto">
            <a:xfrm>
              <a:off x="4818695" y="5520758"/>
              <a:ext cx="203546" cy="490016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  <p:sp>
          <p:nvSpPr>
            <p:cNvPr id="122" name="Line 11"/>
            <p:cNvSpPr>
              <a:spLocks noChangeShapeType="1"/>
            </p:cNvSpPr>
            <p:nvPr/>
          </p:nvSpPr>
          <p:spPr bwMode="auto">
            <a:xfrm flipH="1">
              <a:off x="4399783" y="5512222"/>
              <a:ext cx="94862" cy="498552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75"/>
            </a:p>
          </p:txBody>
        </p:sp>
      </p:grpSp>
      <p:sp>
        <p:nvSpPr>
          <p:cNvPr id="66" name="Title 3"/>
          <p:cNvSpPr txBox="1">
            <a:spLocks/>
          </p:cNvSpPr>
          <p:nvPr/>
        </p:nvSpPr>
        <p:spPr bwMode="auto">
          <a:xfrm>
            <a:off x="200472" y="260896"/>
            <a:ext cx="75608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0" baseline="0">
                <a:solidFill>
                  <a:schemeClr val="tx1"/>
                </a:solidFill>
                <a:latin typeface="HelveticaNeue LT 65 Medium" panose="020B0604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66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66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66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66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66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66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66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6600"/>
                </a:solidFill>
                <a:latin typeface="Arial" charset="0"/>
              </a:defRPr>
            </a:lvl9pPr>
          </a:lstStyle>
          <a:p>
            <a:r>
              <a:rPr lang="en-US" dirty="0"/>
              <a:t>PTP Boundary Clock</a:t>
            </a:r>
            <a:endParaRPr lang="en-US" kern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 Boundary Clock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16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53" grpId="0" animBg="1"/>
      <p:bldP spid="1134603" grpId="0" animBg="1"/>
      <p:bldP spid="1134604" grpId="0" animBg="1"/>
      <p:bldP spid="28" grpId="0" animBg="1"/>
      <p:bldP spid="29" grpId="0" animBg="1"/>
      <p:bldP spid="32" grpId="0" animBg="1"/>
      <p:bldP spid="1134601" grpId="0" animBg="1"/>
      <p:bldP spid="24" grpId="0" animBg="1"/>
      <p:bldP spid="25" grpId="0" animBg="1"/>
      <p:bldP spid="26" grpId="0" animBg="1"/>
      <p:bldP spid="31" grpId="0" animBg="1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44" y="188640"/>
            <a:ext cx="8543924" cy="565158"/>
          </a:xfrm>
        </p:spPr>
        <p:txBody>
          <a:bodyPr/>
          <a:lstStyle/>
          <a:p>
            <a:r>
              <a:rPr lang="en-US" dirty="0"/>
              <a:t>PTP Aware Network Topology</a:t>
            </a:r>
          </a:p>
        </p:txBody>
      </p:sp>
      <p:pic>
        <p:nvPicPr>
          <p:cNvPr id="2180" name="Grafik 21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695" y="3101945"/>
            <a:ext cx="880613" cy="881533"/>
          </a:xfrm>
          <a:prstGeom prst="rect">
            <a:avLst/>
          </a:prstGeom>
        </p:spPr>
      </p:pic>
      <p:pic>
        <p:nvPicPr>
          <p:cNvPr id="773" name="Grafik 7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787" y="3161639"/>
            <a:ext cx="761351" cy="762147"/>
          </a:xfrm>
          <a:prstGeom prst="rect">
            <a:avLst/>
          </a:prstGeom>
        </p:spPr>
      </p:pic>
      <p:pic>
        <p:nvPicPr>
          <p:cNvPr id="774" name="Grafik 7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941" y="3176292"/>
            <a:ext cx="732074" cy="732840"/>
          </a:xfrm>
          <a:prstGeom prst="rect">
            <a:avLst/>
          </a:prstGeom>
        </p:spPr>
      </p:pic>
      <p:pic>
        <p:nvPicPr>
          <p:cNvPr id="775" name="Grafik 7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541" y="3149881"/>
            <a:ext cx="784841" cy="785662"/>
          </a:xfrm>
          <a:prstGeom prst="rect">
            <a:avLst/>
          </a:prstGeom>
        </p:spPr>
      </p:pic>
      <p:grpSp>
        <p:nvGrpSpPr>
          <p:cNvPr id="791" name="Gruppieren 790"/>
          <p:cNvGrpSpPr/>
          <p:nvPr/>
        </p:nvGrpSpPr>
        <p:grpSpPr>
          <a:xfrm>
            <a:off x="989811" y="4610065"/>
            <a:ext cx="1439517" cy="781860"/>
            <a:chOff x="6617907" y="4577451"/>
            <a:chExt cx="1368876" cy="831958"/>
          </a:xfrm>
        </p:grpSpPr>
        <p:pic>
          <p:nvPicPr>
            <p:cNvPr id="792" name="Grafik 7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7907" y="4577451"/>
              <a:ext cx="1368876" cy="831958"/>
            </a:xfrm>
            <a:prstGeom prst="rect">
              <a:avLst/>
            </a:prstGeom>
          </p:spPr>
        </p:pic>
        <p:pic>
          <p:nvPicPr>
            <p:cNvPr id="793" name="Grafik 7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996937">
              <a:off x="7207912" y="4610107"/>
              <a:ext cx="300203" cy="440936"/>
            </a:xfrm>
            <a:prstGeom prst="rect">
              <a:avLst/>
            </a:prstGeom>
          </p:spPr>
        </p:pic>
      </p:grpSp>
      <p:grpSp>
        <p:nvGrpSpPr>
          <p:cNvPr id="2192" name="Gruppieren 2191"/>
          <p:cNvGrpSpPr/>
          <p:nvPr/>
        </p:nvGrpSpPr>
        <p:grpSpPr>
          <a:xfrm>
            <a:off x="8097071" y="4429647"/>
            <a:ext cx="750203" cy="1006041"/>
            <a:chOff x="9744673" y="4041159"/>
            <a:chExt cx="923327" cy="1238204"/>
          </a:xfrm>
        </p:grpSpPr>
        <p:pic>
          <p:nvPicPr>
            <p:cNvPr id="2191" name="Grafik 219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44673" y="4041159"/>
              <a:ext cx="923327" cy="1238204"/>
            </a:xfrm>
            <a:prstGeom prst="rect">
              <a:avLst/>
            </a:prstGeom>
          </p:spPr>
        </p:pic>
        <p:pic>
          <p:nvPicPr>
            <p:cNvPr id="795" name="Grafik 79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233681">
              <a:off x="10144921" y="4536326"/>
              <a:ext cx="502613" cy="382733"/>
            </a:xfrm>
            <a:prstGeom prst="rect">
              <a:avLst/>
            </a:prstGeom>
          </p:spPr>
        </p:pic>
      </p:grpSp>
      <p:cxnSp>
        <p:nvCxnSpPr>
          <p:cNvPr id="2200" name="Gewinkelter Verbinder 2199"/>
          <p:cNvCxnSpPr>
            <a:stCxn id="774" idx="3"/>
            <a:endCxn id="2191" idx="0"/>
          </p:cNvCxnSpPr>
          <p:nvPr/>
        </p:nvCxnSpPr>
        <p:spPr>
          <a:xfrm>
            <a:off x="7767015" y="3542712"/>
            <a:ext cx="705157" cy="886935"/>
          </a:xfrm>
          <a:prstGeom prst="bentConnector2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" name="Textfeld 818"/>
          <p:cNvSpPr txBox="1"/>
          <p:nvPr/>
        </p:nvSpPr>
        <p:spPr>
          <a:xfrm>
            <a:off x="1497193" y="3596216"/>
            <a:ext cx="489236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25" dirty="0">
                <a:solidFill>
                  <a:schemeClr val="bg1"/>
                </a:solidFill>
              </a:rPr>
              <a:t>BC</a:t>
            </a:r>
            <a:endParaRPr lang="de-DE" sz="1625" dirty="0">
              <a:solidFill>
                <a:schemeClr val="bg1"/>
              </a:solidFill>
            </a:endParaRPr>
          </a:p>
        </p:txBody>
      </p:sp>
      <p:sp>
        <p:nvSpPr>
          <p:cNvPr id="820" name="Textfeld 819"/>
          <p:cNvSpPr txBox="1"/>
          <p:nvPr/>
        </p:nvSpPr>
        <p:spPr>
          <a:xfrm>
            <a:off x="3405121" y="3618729"/>
            <a:ext cx="489236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25" dirty="0">
                <a:solidFill>
                  <a:schemeClr val="bg1"/>
                </a:solidFill>
              </a:rPr>
              <a:t>BC</a:t>
            </a:r>
            <a:endParaRPr lang="de-DE" sz="1625" dirty="0">
              <a:solidFill>
                <a:schemeClr val="bg1"/>
              </a:solidFill>
            </a:endParaRPr>
          </a:p>
        </p:txBody>
      </p:sp>
      <p:sp>
        <p:nvSpPr>
          <p:cNvPr id="821" name="Textfeld 820"/>
          <p:cNvSpPr txBox="1"/>
          <p:nvPr/>
        </p:nvSpPr>
        <p:spPr>
          <a:xfrm>
            <a:off x="5343066" y="3596216"/>
            <a:ext cx="489236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25" dirty="0">
                <a:solidFill>
                  <a:schemeClr val="bg1"/>
                </a:solidFill>
              </a:rPr>
              <a:t>BC</a:t>
            </a:r>
            <a:endParaRPr lang="de-DE" sz="1625" dirty="0">
              <a:solidFill>
                <a:schemeClr val="bg1"/>
              </a:solidFill>
            </a:endParaRPr>
          </a:p>
        </p:txBody>
      </p:sp>
      <p:sp>
        <p:nvSpPr>
          <p:cNvPr id="822" name="Textfeld 821"/>
          <p:cNvSpPr txBox="1"/>
          <p:nvPr/>
        </p:nvSpPr>
        <p:spPr>
          <a:xfrm>
            <a:off x="7213473" y="3596216"/>
            <a:ext cx="489236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25" dirty="0">
                <a:solidFill>
                  <a:schemeClr val="bg1"/>
                </a:solidFill>
              </a:rPr>
              <a:t>BC</a:t>
            </a:r>
            <a:endParaRPr lang="de-DE" sz="1625" dirty="0">
              <a:solidFill>
                <a:schemeClr val="bg1"/>
              </a:solidFill>
            </a:endParaRPr>
          </a:p>
        </p:txBody>
      </p:sp>
      <p:sp>
        <p:nvSpPr>
          <p:cNvPr id="823" name="Textfeld 822"/>
          <p:cNvSpPr txBox="1"/>
          <p:nvPr/>
        </p:nvSpPr>
        <p:spPr>
          <a:xfrm>
            <a:off x="4330776" y="4402576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>
                <a:solidFill>
                  <a:schemeClr val="tx1"/>
                </a:solidFill>
                <a:latin typeface="HelveticaNeue LT 45 Light" panose="020B0403020202020204" pitchFamily="34" charset="0"/>
              </a:rPr>
              <a:t>Grandmaster</a:t>
            </a:r>
            <a:endParaRPr lang="de-DE" sz="1800" dirty="0">
              <a:solidFill>
                <a:schemeClr val="tx1"/>
              </a:solidFill>
              <a:latin typeface="HelveticaNeue LT 45 Light" panose="020B0403020202020204" pitchFamily="34" charset="0"/>
            </a:endParaRPr>
          </a:p>
        </p:txBody>
      </p:sp>
      <p:sp>
        <p:nvSpPr>
          <p:cNvPr id="824" name="Textfeld 823"/>
          <p:cNvSpPr txBox="1"/>
          <p:nvPr/>
        </p:nvSpPr>
        <p:spPr>
          <a:xfrm>
            <a:off x="8872064" y="443758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>
                <a:solidFill>
                  <a:schemeClr val="tx1"/>
                </a:solidFill>
                <a:latin typeface="HelveticaNeue LT 45 Light" panose="020B0403020202020204" pitchFamily="34" charset="0"/>
              </a:rPr>
              <a:t>Slave</a:t>
            </a:r>
            <a:endParaRPr lang="de-DE" sz="1800" dirty="0">
              <a:solidFill>
                <a:schemeClr val="tx1"/>
              </a:solidFill>
              <a:latin typeface="HelveticaNeue LT 45 Light" panose="020B0403020202020204" pitchFamily="34" charset="0"/>
            </a:endParaRPr>
          </a:p>
        </p:txBody>
      </p:sp>
      <p:sp>
        <p:nvSpPr>
          <p:cNvPr id="825" name="Textfeld 824"/>
          <p:cNvSpPr txBox="1"/>
          <p:nvPr/>
        </p:nvSpPr>
        <p:spPr>
          <a:xfrm>
            <a:off x="-19834" y="4351040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800">
                <a:solidFill>
                  <a:schemeClr val="tx1"/>
                </a:solidFill>
                <a:latin typeface="HelveticaNeue LT 45 Light" panose="020B0403020202020204" pitchFamily="34" charset="0"/>
              </a:defRPr>
            </a:lvl1pPr>
          </a:lstStyle>
          <a:p>
            <a:r>
              <a:rPr lang="de-AT" dirty="0" err="1"/>
              <a:t>Auxilliary</a:t>
            </a:r>
            <a:r>
              <a:rPr lang="de-AT" dirty="0"/>
              <a:t> Master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102382" y="3443683"/>
            <a:ext cx="1083313" cy="175113"/>
            <a:chOff x="2587547" y="3158453"/>
            <a:chExt cx="1333308" cy="215524"/>
          </a:xfrm>
        </p:grpSpPr>
        <p:cxnSp>
          <p:nvCxnSpPr>
            <p:cNvPr id="2184" name="Gerader Verbinder 2183"/>
            <p:cNvCxnSpPr>
              <a:stCxn id="775" idx="3"/>
              <a:endCxn id="2180" idx="1"/>
            </p:cNvCxnSpPr>
            <p:nvPr/>
          </p:nvCxnSpPr>
          <p:spPr>
            <a:xfrm>
              <a:off x="2587547" y="3191710"/>
              <a:ext cx="1333308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11" name="Textfeld 2210"/>
            <p:cNvSpPr txBox="1"/>
            <p:nvPr/>
          </p:nvSpPr>
          <p:spPr>
            <a:xfrm>
              <a:off x="3048416" y="3158453"/>
              <a:ext cx="367071" cy="2155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AT" sz="1138" dirty="0">
                  <a:solidFill>
                    <a:schemeClr val="tx1"/>
                  </a:solidFill>
                </a:rPr>
                <a:t>40G</a:t>
              </a:r>
              <a:endParaRPr lang="de-DE" sz="1138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4066308" y="3455191"/>
            <a:ext cx="1100479" cy="175113"/>
            <a:chOff x="5004686" y="3172616"/>
            <a:chExt cx="1354436" cy="215524"/>
          </a:xfrm>
        </p:grpSpPr>
        <p:cxnSp>
          <p:nvCxnSpPr>
            <p:cNvPr id="780" name="Gerader Verbinder 779"/>
            <p:cNvCxnSpPr>
              <a:stCxn id="2180" idx="3"/>
              <a:endCxn id="773" idx="1"/>
            </p:cNvCxnSpPr>
            <p:nvPr/>
          </p:nvCxnSpPr>
          <p:spPr>
            <a:xfrm>
              <a:off x="5004686" y="3191709"/>
              <a:ext cx="1354436" cy="1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0" name="Textfeld 849"/>
            <p:cNvSpPr txBox="1"/>
            <p:nvPr/>
          </p:nvSpPr>
          <p:spPr>
            <a:xfrm>
              <a:off x="5524355" y="3172616"/>
              <a:ext cx="367071" cy="2155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AT" sz="1138" dirty="0">
                  <a:solidFill>
                    <a:schemeClr val="tx1"/>
                  </a:solidFill>
                </a:rPr>
                <a:t>40G</a:t>
              </a:r>
              <a:endParaRPr lang="de-DE" sz="1138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5928138" y="3455191"/>
            <a:ext cx="1106803" cy="175113"/>
            <a:chOff x="7296171" y="3172616"/>
            <a:chExt cx="1362219" cy="215524"/>
          </a:xfrm>
        </p:grpSpPr>
        <p:cxnSp>
          <p:nvCxnSpPr>
            <p:cNvPr id="783" name="Gerader Verbinder 782"/>
            <p:cNvCxnSpPr>
              <a:stCxn id="773" idx="3"/>
              <a:endCxn id="774" idx="1"/>
            </p:cNvCxnSpPr>
            <p:nvPr/>
          </p:nvCxnSpPr>
          <p:spPr>
            <a:xfrm flipV="1">
              <a:off x="7296171" y="3191709"/>
              <a:ext cx="1362219" cy="1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1" name="Textfeld 850"/>
            <p:cNvSpPr txBox="1"/>
            <p:nvPr/>
          </p:nvSpPr>
          <p:spPr>
            <a:xfrm>
              <a:off x="7768310" y="3172616"/>
              <a:ext cx="367071" cy="2155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AT" sz="1138" dirty="0">
                  <a:solidFill>
                    <a:schemeClr val="tx1"/>
                  </a:solidFill>
                </a:rPr>
                <a:t>40G</a:t>
              </a:r>
              <a:endParaRPr lang="de-DE" sz="1138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6349802" y="3909132"/>
            <a:ext cx="1051176" cy="1003640"/>
            <a:chOff x="7815142" y="3731321"/>
            <a:chExt cx="1293755" cy="1235250"/>
          </a:xfrm>
        </p:grpSpPr>
        <p:cxnSp>
          <p:nvCxnSpPr>
            <p:cNvPr id="2196" name="Gewinkelter Verbinder 2195"/>
            <p:cNvCxnSpPr>
              <a:stCxn id="2187" idx="2"/>
              <a:endCxn id="774" idx="2"/>
            </p:cNvCxnSpPr>
            <p:nvPr/>
          </p:nvCxnSpPr>
          <p:spPr>
            <a:xfrm flipV="1">
              <a:off x="7815142" y="3731321"/>
              <a:ext cx="1293755" cy="1136829"/>
            </a:xfrm>
            <a:prstGeom prst="bentConnector2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3" name="Textfeld 862"/>
            <p:cNvSpPr txBox="1"/>
            <p:nvPr/>
          </p:nvSpPr>
          <p:spPr>
            <a:xfrm>
              <a:off x="8487620" y="4751047"/>
              <a:ext cx="367071" cy="215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AT" sz="1138" dirty="0"/>
                <a:t>1G</a:t>
              </a:r>
              <a:endParaRPr lang="de-DE" sz="1138" dirty="0"/>
            </a:p>
          </p:txBody>
        </p:sp>
      </p:grpSp>
      <p:sp>
        <p:nvSpPr>
          <p:cNvPr id="2232" name="Rechteckiger Pfeil 2231"/>
          <p:cNvSpPr/>
          <p:nvPr/>
        </p:nvSpPr>
        <p:spPr>
          <a:xfrm>
            <a:off x="1932912" y="3671480"/>
            <a:ext cx="1217131" cy="968893"/>
          </a:xfrm>
          <a:prstGeom prst="bentArrow">
            <a:avLst>
              <a:gd name="adj1" fmla="val 3312"/>
              <a:gd name="adj2" fmla="val 7185"/>
              <a:gd name="adj3" fmla="val 19579"/>
              <a:gd name="adj4" fmla="val 66986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75">
              <a:solidFill>
                <a:schemeClr val="tx1"/>
              </a:solidFill>
            </a:endParaRPr>
          </a:p>
        </p:txBody>
      </p:sp>
      <p:sp>
        <p:nvSpPr>
          <p:cNvPr id="865" name="Rechteckiger Pfeil 864"/>
          <p:cNvSpPr/>
          <p:nvPr/>
        </p:nvSpPr>
        <p:spPr>
          <a:xfrm>
            <a:off x="6084405" y="3618729"/>
            <a:ext cx="930447" cy="1014392"/>
          </a:xfrm>
          <a:prstGeom prst="bentArrow">
            <a:avLst>
              <a:gd name="adj1" fmla="val 3312"/>
              <a:gd name="adj2" fmla="val 7185"/>
              <a:gd name="adj3" fmla="val 19579"/>
              <a:gd name="adj4" fmla="val 66986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75">
              <a:solidFill>
                <a:schemeClr val="tx1"/>
              </a:solidFill>
            </a:endParaRPr>
          </a:p>
        </p:txBody>
      </p:sp>
      <p:sp>
        <p:nvSpPr>
          <p:cNvPr id="866" name="Rechteckiger Pfeil 865"/>
          <p:cNvSpPr/>
          <p:nvPr/>
        </p:nvSpPr>
        <p:spPr>
          <a:xfrm rot="5400000">
            <a:off x="7616015" y="3785681"/>
            <a:ext cx="889679" cy="618274"/>
          </a:xfrm>
          <a:prstGeom prst="bentArrow">
            <a:avLst>
              <a:gd name="adj1" fmla="val 3312"/>
              <a:gd name="adj2" fmla="val 7185"/>
              <a:gd name="adj3" fmla="val 19579"/>
              <a:gd name="adj4" fmla="val 66986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75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709570" y="5390468"/>
            <a:ext cx="4350250" cy="271160"/>
            <a:chOff x="2104085" y="5554451"/>
            <a:chExt cx="5354154" cy="333732"/>
          </a:xfrm>
        </p:grpSpPr>
        <p:cxnSp>
          <p:nvCxnSpPr>
            <p:cNvPr id="2206" name="Gekrümmter Verbinder 2205"/>
            <p:cNvCxnSpPr>
              <a:stCxn id="792" idx="2"/>
              <a:endCxn id="2188" idx="2"/>
            </p:cNvCxnSpPr>
            <p:nvPr/>
          </p:nvCxnSpPr>
          <p:spPr>
            <a:xfrm rot="5400000" flipH="1" flipV="1">
              <a:off x="4780266" y="2878270"/>
              <a:ext cx="1791" cy="5354154"/>
            </a:xfrm>
            <a:prstGeom prst="curvedConnector3">
              <a:avLst>
                <a:gd name="adj1" fmla="val -15711340"/>
              </a:avLst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7" name="Textfeld 866"/>
            <p:cNvSpPr txBox="1"/>
            <p:nvPr/>
          </p:nvSpPr>
          <p:spPr>
            <a:xfrm>
              <a:off x="4666347" y="5672660"/>
              <a:ext cx="515253" cy="2155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AT" sz="1138" dirty="0"/>
                <a:t>1 PPS</a:t>
              </a:r>
              <a:endParaRPr lang="de-DE" sz="1138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6779578" y="4999538"/>
            <a:ext cx="1692595" cy="495756"/>
            <a:chOff x="8344096" y="5073349"/>
            <a:chExt cx="2083194" cy="610160"/>
          </a:xfrm>
        </p:grpSpPr>
        <p:cxnSp>
          <p:nvCxnSpPr>
            <p:cNvPr id="812" name="Gekrümmter Verbinder 811"/>
            <p:cNvCxnSpPr>
              <a:stCxn id="2188" idx="3"/>
              <a:endCxn id="2191" idx="2"/>
            </p:cNvCxnSpPr>
            <p:nvPr/>
          </p:nvCxnSpPr>
          <p:spPr>
            <a:xfrm>
              <a:off x="8344096" y="5073349"/>
              <a:ext cx="2083194" cy="536796"/>
            </a:xfrm>
            <a:prstGeom prst="curvedConnector4">
              <a:avLst>
                <a:gd name="adj1" fmla="val 38919"/>
                <a:gd name="adj2" fmla="val 152413"/>
              </a:avLst>
            </a:prstGeom>
            <a:ln w="19050">
              <a:solidFill>
                <a:srgbClr val="FF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8" name="Textfeld 867"/>
            <p:cNvSpPr txBox="1"/>
            <p:nvPr/>
          </p:nvSpPr>
          <p:spPr>
            <a:xfrm>
              <a:off x="8897234" y="5467986"/>
              <a:ext cx="515253" cy="21552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33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AT" sz="1138" dirty="0"/>
                <a:t>1 PPS</a:t>
              </a:r>
              <a:endParaRPr lang="de-DE" sz="1138" dirty="0"/>
            </a:p>
          </p:txBody>
        </p:sp>
      </p:grpSp>
      <p:sp>
        <p:nvSpPr>
          <p:cNvPr id="2234" name="Pfeil nach rechts 2233"/>
          <p:cNvSpPr/>
          <p:nvPr/>
        </p:nvSpPr>
        <p:spPr>
          <a:xfrm>
            <a:off x="4082724" y="3659291"/>
            <a:ext cx="1042868" cy="122298"/>
          </a:xfrm>
          <a:prstGeom prst="rightArrow">
            <a:avLst>
              <a:gd name="adj1" fmla="val 28906"/>
              <a:gd name="adj2" fmla="val 16390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75">
              <a:solidFill>
                <a:schemeClr val="tx1"/>
              </a:solidFill>
            </a:endParaRPr>
          </a:p>
        </p:txBody>
      </p:sp>
      <p:sp>
        <p:nvSpPr>
          <p:cNvPr id="872" name="Pfeil nach rechts 871"/>
          <p:cNvSpPr/>
          <p:nvPr/>
        </p:nvSpPr>
        <p:spPr>
          <a:xfrm>
            <a:off x="5977865" y="3618729"/>
            <a:ext cx="1042868" cy="129431"/>
          </a:xfrm>
          <a:prstGeom prst="rightArrow">
            <a:avLst>
              <a:gd name="adj1" fmla="val 19937"/>
              <a:gd name="adj2" fmla="val 14394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75">
              <a:solidFill>
                <a:schemeClr val="tx1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532487" y="3863534"/>
            <a:ext cx="298245" cy="674522"/>
            <a:chOff x="1886137" y="3675194"/>
            <a:chExt cx="367071" cy="830181"/>
          </a:xfrm>
        </p:grpSpPr>
        <p:cxnSp>
          <p:nvCxnSpPr>
            <p:cNvPr id="2194" name="Gewinkelter Verbinder 2193"/>
            <p:cNvCxnSpPr>
              <a:stCxn id="792" idx="0"/>
              <a:endCxn id="775" idx="2"/>
            </p:cNvCxnSpPr>
            <p:nvPr/>
          </p:nvCxnSpPr>
          <p:spPr>
            <a:xfrm rot="5400000" flipH="1" flipV="1">
              <a:off x="1689236" y="4090044"/>
              <a:ext cx="830181" cy="482"/>
            </a:xfrm>
            <a:prstGeom prst="bentConnector3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3" name="Textfeld 872"/>
            <p:cNvSpPr txBox="1"/>
            <p:nvPr/>
          </p:nvSpPr>
          <p:spPr>
            <a:xfrm>
              <a:off x="1886137" y="4092125"/>
              <a:ext cx="367071" cy="215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AT" sz="1138" dirty="0"/>
                <a:t>1G</a:t>
              </a:r>
              <a:endParaRPr lang="de-DE" sz="1138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953696" y="3915078"/>
            <a:ext cx="7210696" cy="369332"/>
            <a:chOff x="1173779" y="3738636"/>
            <a:chExt cx="8874703" cy="454562"/>
          </a:xfrm>
        </p:grpSpPr>
        <p:sp>
          <p:nvSpPr>
            <p:cNvPr id="2210" name="Textfeld 2209"/>
            <p:cNvSpPr txBox="1"/>
            <p:nvPr/>
          </p:nvSpPr>
          <p:spPr>
            <a:xfrm>
              <a:off x="4094837" y="3738636"/>
              <a:ext cx="923724" cy="454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800" dirty="0" err="1">
                  <a:solidFill>
                    <a:schemeClr val="tx1"/>
                  </a:solidFill>
                  <a:latin typeface="HelveticaNeue LT 45 Light" panose="020B0403020202020204" pitchFamily="34" charset="0"/>
                </a:rPr>
                <a:t>Spine</a:t>
              </a:r>
              <a:endParaRPr lang="de-DE" sz="1800" dirty="0">
                <a:solidFill>
                  <a:schemeClr val="tx1"/>
                </a:solidFill>
                <a:latin typeface="HelveticaNeue LT 45 Light" panose="020B0403020202020204" pitchFamily="34" charset="0"/>
              </a:endParaRPr>
            </a:p>
          </p:txBody>
        </p:sp>
        <p:sp>
          <p:nvSpPr>
            <p:cNvPr id="816" name="Textfeld 815"/>
            <p:cNvSpPr txBox="1"/>
            <p:nvPr/>
          </p:nvSpPr>
          <p:spPr>
            <a:xfrm>
              <a:off x="1173779" y="3738636"/>
              <a:ext cx="748134" cy="454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800" dirty="0" err="1">
                  <a:solidFill>
                    <a:schemeClr val="tx1"/>
                  </a:solidFill>
                  <a:latin typeface="HelveticaNeue LT 45 Light" panose="020B0403020202020204" pitchFamily="34" charset="0"/>
                </a:rPr>
                <a:t>Leaf</a:t>
              </a:r>
              <a:endParaRPr lang="de-DE" sz="1800" dirty="0">
                <a:solidFill>
                  <a:schemeClr val="tx1"/>
                </a:solidFill>
                <a:latin typeface="HelveticaNeue LT 45 Light" panose="020B0403020202020204" pitchFamily="34" charset="0"/>
              </a:endParaRPr>
            </a:p>
          </p:txBody>
        </p:sp>
        <p:sp>
          <p:nvSpPr>
            <p:cNvPr id="817" name="Textfeld 816"/>
            <p:cNvSpPr txBox="1"/>
            <p:nvPr/>
          </p:nvSpPr>
          <p:spPr>
            <a:xfrm>
              <a:off x="6543423" y="3738636"/>
              <a:ext cx="748134" cy="454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800" dirty="0" err="1">
                  <a:solidFill>
                    <a:schemeClr val="tx1"/>
                  </a:solidFill>
                  <a:latin typeface="HelveticaNeue LT 45 Light" panose="020B0403020202020204" pitchFamily="34" charset="0"/>
                </a:rPr>
                <a:t>Leaf</a:t>
              </a:r>
              <a:endParaRPr lang="de-DE" sz="1800" dirty="0">
                <a:solidFill>
                  <a:schemeClr val="tx1"/>
                </a:solidFill>
                <a:latin typeface="HelveticaNeue LT 45 Light" panose="020B0403020202020204" pitchFamily="34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9300348" y="3738636"/>
              <a:ext cx="748134" cy="454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800" dirty="0" err="1">
                  <a:solidFill>
                    <a:schemeClr val="tx1"/>
                  </a:solidFill>
                  <a:latin typeface="HelveticaNeue LT 45 Light" panose="020B0403020202020204" pitchFamily="34" charset="0"/>
                </a:rPr>
                <a:t>Leaf</a:t>
              </a:r>
              <a:endParaRPr lang="de-DE" sz="1800" dirty="0">
                <a:solidFill>
                  <a:schemeClr val="tx1"/>
                </a:solidFill>
                <a:latin typeface="HelveticaNeue LT 45 Light" panose="020B0403020202020204" pitchFamily="34" charset="0"/>
              </a:endParaRPr>
            </a:p>
          </p:txBody>
        </p:sp>
      </p:grpSp>
      <p:grpSp>
        <p:nvGrpSpPr>
          <p:cNvPr id="2190" name="Gruppieren 2189"/>
          <p:cNvGrpSpPr/>
          <p:nvPr/>
        </p:nvGrpSpPr>
        <p:grpSpPr>
          <a:xfrm>
            <a:off x="5340061" y="4608610"/>
            <a:ext cx="1439517" cy="781860"/>
            <a:chOff x="6617907" y="4577451"/>
            <a:chExt cx="1368876" cy="831958"/>
          </a:xfrm>
        </p:grpSpPr>
        <p:pic>
          <p:nvPicPr>
            <p:cNvPr id="2188" name="Grafik 21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7907" y="4577451"/>
              <a:ext cx="1368876" cy="831958"/>
            </a:xfrm>
            <a:prstGeom prst="rect">
              <a:avLst/>
            </a:prstGeom>
          </p:spPr>
        </p:pic>
        <p:pic>
          <p:nvPicPr>
            <p:cNvPr id="2187" name="Grafik 218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996937">
              <a:off x="7207912" y="4610107"/>
              <a:ext cx="300203" cy="440936"/>
            </a:xfrm>
            <a:prstGeom prst="rect">
              <a:avLst/>
            </a:prstGeom>
          </p:spPr>
        </p:pic>
      </p:grpSp>
      <p:sp>
        <p:nvSpPr>
          <p:cNvPr id="55" name="Textfeld 54"/>
          <p:cNvSpPr txBox="1"/>
          <p:nvPr/>
        </p:nvSpPr>
        <p:spPr>
          <a:xfrm>
            <a:off x="6934822" y="5719740"/>
            <a:ext cx="2870338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>
                <a:solidFill>
                  <a:schemeClr val="tx1"/>
                </a:solidFill>
                <a:latin typeface="HelveticaNeue LT 45 Light" panose="020B0403020202020204" pitchFamily="34" charset="0"/>
              </a:rPr>
              <a:t>Out-</a:t>
            </a:r>
            <a:r>
              <a:rPr lang="de-AT" sz="1800" dirty="0" err="1">
                <a:solidFill>
                  <a:schemeClr val="tx1"/>
                </a:solidFill>
                <a:latin typeface="HelveticaNeue LT 45 Light" panose="020B0403020202020204" pitchFamily="34" charset="0"/>
              </a:rPr>
              <a:t>of</a:t>
            </a:r>
            <a:r>
              <a:rPr lang="de-AT" sz="1800" dirty="0">
                <a:solidFill>
                  <a:schemeClr val="tx1"/>
                </a:solidFill>
                <a:latin typeface="HelveticaNeue LT 45 Light" panose="020B0403020202020204" pitchFamily="34" charset="0"/>
              </a:rPr>
              <a:t>-Band</a:t>
            </a:r>
            <a:r>
              <a:rPr lang="de-AT" sz="2275" dirty="0"/>
              <a:t> </a:t>
            </a:r>
            <a:r>
              <a:rPr lang="de-AT" sz="1800" dirty="0">
                <a:solidFill>
                  <a:schemeClr val="tx1"/>
                </a:solidFill>
                <a:latin typeface="HelveticaNeue LT 45 Light" panose="020B0403020202020204" pitchFamily="34" charset="0"/>
              </a:rPr>
              <a:t>Measurement</a:t>
            </a:r>
            <a:endParaRPr lang="de-DE" sz="1800" dirty="0">
              <a:solidFill>
                <a:schemeClr val="tx1"/>
              </a:solidFill>
              <a:latin typeface="HelveticaNeue LT 45 Light" panose="020B0403020202020204" pitchFamily="34" charset="0"/>
            </a:endParaRPr>
          </a:p>
        </p:txBody>
      </p:sp>
      <p:sp>
        <p:nvSpPr>
          <p:cNvPr id="57" name="Pfeil nach rechts 56"/>
          <p:cNvSpPr/>
          <p:nvPr/>
        </p:nvSpPr>
        <p:spPr>
          <a:xfrm flipH="1">
            <a:off x="5969332" y="3250669"/>
            <a:ext cx="1042868" cy="129431"/>
          </a:xfrm>
          <a:prstGeom prst="rightArrow">
            <a:avLst>
              <a:gd name="adj1" fmla="val 19937"/>
              <a:gd name="adj2" fmla="val 14394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75">
              <a:solidFill>
                <a:schemeClr val="tx1"/>
              </a:solidFill>
            </a:endParaRPr>
          </a:p>
        </p:txBody>
      </p:sp>
      <p:sp>
        <p:nvSpPr>
          <p:cNvPr id="58" name="Pfeil nach rechts 57"/>
          <p:cNvSpPr/>
          <p:nvPr/>
        </p:nvSpPr>
        <p:spPr>
          <a:xfrm flipH="1">
            <a:off x="4066307" y="3245618"/>
            <a:ext cx="1042868" cy="122298"/>
          </a:xfrm>
          <a:prstGeom prst="rightArrow">
            <a:avLst>
              <a:gd name="adj1" fmla="val 28906"/>
              <a:gd name="adj2" fmla="val 16390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75">
              <a:solidFill>
                <a:schemeClr val="tx1"/>
              </a:solidFill>
            </a:endParaRPr>
          </a:p>
        </p:txBody>
      </p:sp>
      <p:sp>
        <p:nvSpPr>
          <p:cNvPr id="59" name="Pfeil nach rechts 58"/>
          <p:cNvSpPr/>
          <p:nvPr/>
        </p:nvSpPr>
        <p:spPr>
          <a:xfrm flipH="1">
            <a:off x="2083777" y="3257802"/>
            <a:ext cx="1042868" cy="122298"/>
          </a:xfrm>
          <a:prstGeom prst="rightArrow">
            <a:avLst>
              <a:gd name="adj1" fmla="val 28906"/>
              <a:gd name="adj2" fmla="val 16390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75">
              <a:solidFill>
                <a:schemeClr val="tx1"/>
              </a:solidFill>
            </a:endParaRPr>
          </a:p>
        </p:txBody>
      </p:sp>
      <p:sp>
        <p:nvSpPr>
          <p:cNvPr id="60" name="Content Placeholder 4"/>
          <p:cNvSpPr>
            <a:spLocks noGrp="1"/>
          </p:cNvSpPr>
          <p:nvPr>
            <p:ph idx="1"/>
          </p:nvPr>
        </p:nvSpPr>
        <p:spPr>
          <a:xfrm>
            <a:off x="555776" y="829362"/>
            <a:ext cx="8462015" cy="1190499"/>
          </a:xfrm>
        </p:spPr>
        <p:txBody>
          <a:bodyPr/>
          <a:lstStyle/>
          <a:p>
            <a:r>
              <a:rPr lang="en-US" dirty="0"/>
              <a:t>Network devices</a:t>
            </a:r>
          </a:p>
          <a:p>
            <a:pPr lvl="1"/>
            <a:r>
              <a:rPr lang="en-US" dirty="0"/>
              <a:t>Standard datacenter products with line rate capabilities</a:t>
            </a:r>
          </a:p>
          <a:p>
            <a:pPr lvl="1"/>
            <a:r>
              <a:rPr lang="en-US" dirty="0"/>
              <a:t>Built-in hardware PTP support (Boundary Clocks)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1" name="Rechteckiger Pfeil 2216"/>
          <p:cNvSpPr/>
          <p:nvPr/>
        </p:nvSpPr>
        <p:spPr>
          <a:xfrm flipV="1">
            <a:off x="964205" y="2589865"/>
            <a:ext cx="410170" cy="460675"/>
          </a:xfrm>
          <a:prstGeom prst="bentArrow">
            <a:avLst>
              <a:gd name="adj1" fmla="val 25000"/>
              <a:gd name="adj2" fmla="val 25925"/>
              <a:gd name="adj3" fmla="val 25000"/>
              <a:gd name="adj4" fmla="val 79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463" kern="0">
              <a:solidFill>
                <a:schemeClr val="tx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62" name="Grafik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58" y="2207199"/>
            <a:ext cx="1118483" cy="519056"/>
          </a:xfrm>
          <a:prstGeom prst="rect">
            <a:avLst/>
          </a:prstGeom>
        </p:spPr>
      </p:pic>
      <p:sp>
        <p:nvSpPr>
          <p:cNvPr id="63" name="Rechteckiger Pfeil 851"/>
          <p:cNvSpPr/>
          <p:nvPr/>
        </p:nvSpPr>
        <p:spPr>
          <a:xfrm flipH="1" flipV="1">
            <a:off x="7870944" y="2500245"/>
            <a:ext cx="769172" cy="669843"/>
          </a:xfrm>
          <a:prstGeom prst="bentArrow">
            <a:avLst>
              <a:gd name="adj1" fmla="val 22792"/>
              <a:gd name="adj2" fmla="val 21528"/>
              <a:gd name="adj3" fmla="val 21278"/>
              <a:gd name="adj4" fmla="val 74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463" kern="0">
              <a:solidFill>
                <a:schemeClr val="tx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64" name="Grafik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583" y="2177345"/>
            <a:ext cx="1118483" cy="519056"/>
          </a:xfrm>
          <a:prstGeom prst="rect">
            <a:avLst/>
          </a:prstGeom>
        </p:spPr>
      </p:pic>
      <p:sp>
        <p:nvSpPr>
          <p:cNvPr id="65" name="Pfeil nach links und rechts 859"/>
          <p:cNvSpPr/>
          <p:nvPr/>
        </p:nvSpPr>
        <p:spPr>
          <a:xfrm>
            <a:off x="5924391" y="2806610"/>
            <a:ext cx="1143871" cy="3254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463" kern="0">
              <a:solidFill>
                <a:sysClr val="windowText" lastClr="000000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66" name="Pfeil nach links und rechts 59"/>
          <p:cNvSpPr/>
          <p:nvPr/>
        </p:nvSpPr>
        <p:spPr>
          <a:xfrm>
            <a:off x="4101961" y="2806610"/>
            <a:ext cx="1104472" cy="3254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463" kern="0">
              <a:solidFill>
                <a:sysClr val="windowText" lastClr="000000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67" name="Pfeil nach links und rechts 60"/>
          <p:cNvSpPr/>
          <p:nvPr/>
        </p:nvSpPr>
        <p:spPr>
          <a:xfrm>
            <a:off x="2102383" y="2780858"/>
            <a:ext cx="1123868" cy="3254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463" kern="0">
              <a:solidFill>
                <a:sysClr val="windowText" lastClr="000000"/>
              </a:solidFill>
              <a:latin typeface="HelveticaNeueLT Std M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40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" grpId="0" animBg="1"/>
      <p:bldP spid="2232" grpId="1" animBg="1"/>
      <p:bldP spid="865" grpId="0" animBg="1"/>
      <p:bldP spid="865" grpId="1" animBg="1"/>
      <p:bldP spid="865" grpId="2" animBg="1"/>
      <p:bldP spid="866" grpId="0" animBg="1"/>
      <p:bldP spid="2234" grpId="0" animBg="1"/>
      <p:bldP spid="2234" grpId="1" animBg="1"/>
      <p:bldP spid="872" grpId="0" animBg="1"/>
      <p:bldP spid="872" grpId="1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1" grpId="0" animBg="1"/>
      <p:bldP spid="63" grpId="0" animBg="1"/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Offset between Master and Slave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18" y="1412776"/>
            <a:ext cx="9885313" cy="456189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476" y="2337941"/>
            <a:ext cx="2401471" cy="131793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719637" y="3940734"/>
            <a:ext cx="455667" cy="4311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75"/>
          </a:p>
        </p:txBody>
      </p:sp>
      <p:cxnSp>
        <p:nvCxnSpPr>
          <p:cNvPr id="11" name="Gerade Verbindung mit Pfeil 10"/>
          <p:cNvCxnSpPr>
            <a:stCxn id="9" idx="1"/>
          </p:cNvCxnSpPr>
          <p:nvPr/>
        </p:nvCxnSpPr>
        <p:spPr>
          <a:xfrm flipH="1" flipV="1">
            <a:off x="4407397" y="3655877"/>
            <a:ext cx="378970" cy="347996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287822" y="908720"/>
            <a:ext cx="9289032" cy="482453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55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regano_gc">
  <a:themeElements>
    <a:clrScheme name="oregano_gc 4">
      <a:dk1>
        <a:srgbClr val="1C1C1C"/>
      </a:dk1>
      <a:lt1>
        <a:srgbClr val="FFFFFF"/>
      </a:lt1>
      <a:dk2>
        <a:srgbClr val="000066"/>
      </a:dk2>
      <a:lt2>
        <a:srgbClr val="666699"/>
      </a:lt2>
      <a:accent1>
        <a:srgbClr val="FF5050"/>
      </a:accent1>
      <a:accent2>
        <a:srgbClr val="009999"/>
      </a:accent2>
      <a:accent3>
        <a:srgbClr val="FFFFFF"/>
      </a:accent3>
      <a:accent4>
        <a:srgbClr val="161616"/>
      </a:accent4>
      <a:accent5>
        <a:srgbClr val="FFB3B3"/>
      </a:accent5>
      <a:accent6>
        <a:srgbClr val="008A8A"/>
      </a:accent6>
      <a:hlink>
        <a:srgbClr val="3366CC"/>
      </a:hlink>
      <a:folHlink>
        <a:srgbClr val="B2B2B2"/>
      </a:folHlink>
    </a:clrScheme>
    <a:fontScheme name="oregano_g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oregano_gc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gano_gc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gano_g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gano_gc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gano_gc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00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gano_gc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syn1588_presentation_template</Template>
  <TotalTime>0</TotalTime>
  <Words>861</Words>
  <Application>Microsoft Office PowerPoint</Application>
  <PresentationFormat>A4-Papier (210 x 297 mm)</PresentationFormat>
  <Paragraphs>328</Paragraphs>
  <Slides>28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41" baseType="lpstr">
      <vt:lpstr>HelveticaNeue LT 65 Medium</vt:lpstr>
      <vt:lpstr>Times New Roman</vt:lpstr>
      <vt:lpstr>HelveticaNeueLT Std Med</vt:lpstr>
      <vt:lpstr>Symbol</vt:lpstr>
      <vt:lpstr>HelveticaNeue LT 45 Light</vt:lpstr>
      <vt:lpstr>Cambria Math</vt:lpstr>
      <vt:lpstr>Arial Narrow</vt:lpstr>
      <vt:lpstr>oregano</vt:lpstr>
      <vt:lpstr>HelveticaNeueLT Std Lt</vt:lpstr>
      <vt:lpstr>Arial</vt:lpstr>
      <vt:lpstr>Arial Rounded MT Bold</vt:lpstr>
      <vt:lpstr>oregano_gc</vt:lpstr>
      <vt:lpstr>Acrobat Document</vt:lpstr>
      <vt:lpstr>  </vt:lpstr>
      <vt:lpstr>Introduction</vt:lpstr>
      <vt:lpstr>Precision Time Protocol</vt:lpstr>
      <vt:lpstr>Basic Principles of PTP</vt:lpstr>
      <vt:lpstr>Fault Tolerance in PTP</vt:lpstr>
      <vt:lpstr>Accuracy in PTP</vt:lpstr>
      <vt:lpstr>PTP Boundary Clock</vt:lpstr>
      <vt:lpstr>PTP Aware Network Topology</vt:lpstr>
      <vt:lpstr>Offset between Master and Slave</vt:lpstr>
      <vt:lpstr>Filtered Offset viewed from the Slave</vt:lpstr>
      <vt:lpstr>Application Requirements</vt:lpstr>
      <vt:lpstr>PTP Clock Architecture Digital PLL</vt:lpstr>
      <vt:lpstr>Digital High Resolution Frequency Generation</vt:lpstr>
      <vt:lpstr>How to Generate Phase Locked Arbitrary Signals</vt:lpstr>
      <vt:lpstr>How to Generate Phase Locked Arbitrary Signals</vt:lpstr>
      <vt:lpstr>Conclusions</vt:lpstr>
      <vt:lpstr>Thank You for Your Attention</vt:lpstr>
      <vt:lpstr>Backup Slides</vt:lpstr>
      <vt:lpstr>Extended Monitoring</vt:lpstr>
      <vt:lpstr>Rationale</vt:lpstr>
      <vt:lpstr>Accuracy in PTP</vt:lpstr>
      <vt:lpstr>Extended Data Processing</vt:lpstr>
      <vt:lpstr>Use data of more than 1 Master (I)</vt:lpstr>
      <vt:lpstr>Use data of more than 1 Master (II)</vt:lpstr>
      <vt:lpstr>Simulation of two Different Masters</vt:lpstr>
      <vt:lpstr>Simulation of two Different Masters</vt:lpstr>
      <vt:lpstr>Combining Data From 3 Different Masters</vt:lpstr>
      <vt:lpstr>Combining Data From 3 Different Masters</vt:lpstr>
    </vt:vector>
  </TitlesOfParts>
  <Company>Oregano Systems - Design &amp; Consulting GesmbH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IEEE1588 Info Day</dc:title>
  <dc:creator>Nikolaus Kerö</dc:creator>
  <cp:lastModifiedBy>Nikolaus Kerö</cp:lastModifiedBy>
  <cp:revision>1400</cp:revision>
  <cp:lastPrinted>2013-05-16T08:14:40Z</cp:lastPrinted>
  <dcterms:created xsi:type="dcterms:W3CDTF">1999-12-16T15:15:15Z</dcterms:created>
  <dcterms:modified xsi:type="dcterms:W3CDTF">2016-11-10T08:13:53Z</dcterms:modified>
</cp:coreProperties>
</file>